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18"/>
  </p:notesMasterIdLst>
  <p:handoutMasterIdLst>
    <p:handoutMasterId r:id="rId19"/>
  </p:handoutMasterIdLst>
  <p:sldIdLst>
    <p:sldId id="256" r:id="rId2"/>
    <p:sldId id="261" r:id="rId3"/>
    <p:sldId id="264" r:id="rId4"/>
    <p:sldId id="265" r:id="rId5"/>
    <p:sldId id="278" r:id="rId6"/>
    <p:sldId id="279" r:id="rId7"/>
    <p:sldId id="269" r:id="rId8"/>
    <p:sldId id="270" r:id="rId9"/>
    <p:sldId id="280" r:id="rId10"/>
    <p:sldId id="277" r:id="rId11"/>
    <p:sldId id="271" r:id="rId12"/>
    <p:sldId id="273" r:id="rId13"/>
    <p:sldId id="274" r:id="rId14"/>
    <p:sldId id="275" r:id="rId15"/>
    <p:sldId id="262" r:id="rId16"/>
    <p:sldId id="268" r:id="rId17"/>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3594" autoAdjust="0"/>
  </p:normalViewPr>
  <p:slideViewPr>
    <p:cSldViewPr showGuides="1">
      <p:cViewPr>
        <p:scale>
          <a:sx n="73" d="100"/>
          <a:sy n="73" d="100"/>
        </p:scale>
        <p:origin x="-2724" y="-912"/>
      </p:cViewPr>
      <p:guideLst>
        <p:guide orient="horz" pos="197"/>
        <p:guide orient="horz" pos="572"/>
        <p:guide orient="horz" pos="1389"/>
        <p:guide orient="horz" pos="1525"/>
        <p:guide orient="horz" pos="799"/>
        <p:guide orient="horz" pos="4123"/>
        <p:guide pos="657"/>
        <p:guide pos="5239"/>
        <p:guide pos="195"/>
        <p:guide pos="2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1" d="100"/>
          <a:sy n="51" d="100"/>
        </p:scale>
        <p:origin x="-294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ACA6619C-9F65-4277-9ACE-0D62D1860763}" type="datetimeFigureOut">
              <a:rPr lang="en-US"/>
              <a:pPr>
                <a:defRPr/>
              </a:pPr>
              <a:t>2/8/2017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A73F3D7E-3153-4F38-891B-6AE8360C76DD}" type="slidenum">
              <a:rPr lang="en-GB"/>
              <a:pPr>
                <a:defRPr/>
              </a:pPr>
              <a:t>‹#›</a:t>
            </a:fld>
            <a:endParaRPr lang="en-GB"/>
          </a:p>
        </p:txBody>
      </p:sp>
    </p:spTree>
    <p:extLst>
      <p:ext uri="{BB962C8B-B14F-4D97-AF65-F5344CB8AC3E}">
        <p14:creationId xmlns:p14="http://schemas.microsoft.com/office/powerpoint/2010/main" val="205124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56A7B1A-1364-4FF3-A30F-89F3569427D6}" type="slidenum">
              <a:rPr lang="en-US"/>
              <a:pPr>
                <a:defRPr/>
              </a:pPr>
              <a:t>‹#›</a:t>
            </a:fld>
            <a:endParaRPr lang="en-US"/>
          </a:p>
        </p:txBody>
      </p:sp>
    </p:spTree>
    <p:extLst>
      <p:ext uri="{BB962C8B-B14F-4D97-AF65-F5344CB8AC3E}">
        <p14:creationId xmlns:p14="http://schemas.microsoft.com/office/powerpoint/2010/main" val="402049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5B077A1-F603-4932-BD61-DE20420BE13F}" type="slidenum">
              <a:rPr lang="en-US" smtClean="0"/>
              <a:pPr/>
              <a:t>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Astin</a:t>
            </a:r>
            <a:r>
              <a:rPr lang="en-GB" dirty="0" smtClean="0"/>
              <a:t>, A. W. (1993). What matters in college? Four critical years revisited. San Francisco: </a:t>
            </a:r>
            <a:r>
              <a:rPr lang="en-GB" dirty="0" err="1" smtClean="0"/>
              <a:t>Jossey</a:t>
            </a:r>
            <a:r>
              <a:rPr lang="en-GB" dirty="0" smtClean="0"/>
              <a:t> Bass.</a:t>
            </a:r>
          </a:p>
          <a:p>
            <a:r>
              <a:rPr lang="en-GB" sz="1200" b="0" i="0" kern="1200" dirty="0" err="1" smtClean="0">
                <a:solidFill>
                  <a:schemeClr val="tx1"/>
                </a:solidFill>
                <a:effectLst/>
                <a:latin typeface="+mn-lt"/>
                <a:ea typeface="+mn-ea"/>
                <a:cs typeface="+mn-cs"/>
              </a:rPr>
              <a:t>Trowler</a:t>
            </a:r>
            <a:r>
              <a:rPr lang="en-GB" sz="1200" b="0" i="0" kern="1200" dirty="0" smtClean="0">
                <a:solidFill>
                  <a:schemeClr val="tx1"/>
                </a:solidFill>
                <a:effectLst/>
                <a:latin typeface="+mn-lt"/>
                <a:ea typeface="+mn-ea"/>
                <a:cs typeface="+mn-cs"/>
              </a:rPr>
              <a:t>, V (2010) </a:t>
            </a:r>
            <a:r>
              <a:rPr lang="en-GB" sz="1200" b="0" i="1" kern="1200" dirty="0" smtClean="0">
                <a:solidFill>
                  <a:schemeClr val="tx1"/>
                </a:solidFill>
                <a:effectLst/>
                <a:latin typeface="+mn-lt"/>
                <a:ea typeface="+mn-ea"/>
                <a:cs typeface="+mn-cs"/>
              </a:rPr>
              <a:t>Student Engagement Literature Review</a:t>
            </a:r>
            <a:r>
              <a:rPr lang="en-GB" sz="1200" b="0" i="0" kern="1200" dirty="0" smtClean="0">
                <a:solidFill>
                  <a:schemeClr val="tx1"/>
                </a:solidFill>
                <a:effectLst/>
                <a:latin typeface="+mn-lt"/>
                <a:ea typeface="+mn-ea"/>
                <a:cs typeface="+mn-cs"/>
              </a:rPr>
              <a:t>. York: Higher Education  Academy</a:t>
            </a:r>
            <a:endParaRPr lang="en-GB" dirty="0" smtClean="0"/>
          </a:p>
        </p:txBody>
      </p:sp>
      <p:sp>
        <p:nvSpPr>
          <p:cNvPr id="4" name="Slide Number Placeholder 3"/>
          <p:cNvSpPr>
            <a:spLocks noGrp="1"/>
          </p:cNvSpPr>
          <p:nvPr>
            <p:ph type="sldNum" sz="quarter" idx="10"/>
          </p:nvPr>
        </p:nvSpPr>
        <p:spPr/>
        <p:txBody>
          <a:bodyPr/>
          <a:lstStyle/>
          <a:p>
            <a:fld id="{9D4E0780-3683-4775-A09B-9DE7B5E79EF3}" type="slidenum">
              <a:rPr lang="en-GB" smtClean="0"/>
              <a:t>3</a:t>
            </a:fld>
            <a:endParaRPr lang="en-GB"/>
          </a:p>
        </p:txBody>
      </p:sp>
    </p:spTree>
    <p:extLst>
      <p:ext uri="{BB962C8B-B14F-4D97-AF65-F5344CB8AC3E}">
        <p14:creationId xmlns:p14="http://schemas.microsoft.com/office/powerpoint/2010/main" val="142228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Programs that allow undergraduates to serve as  peer leaders in an academic setting represent not just a unique set of potential beneﬁts to the facilitator, but also a unique set of ideas about what it means to be a student, and a teacher, in higher education.</a:t>
            </a:r>
            <a:endParaRPr lang="en-GB" dirty="0"/>
          </a:p>
        </p:txBody>
      </p:sp>
      <p:sp>
        <p:nvSpPr>
          <p:cNvPr id="4" name="Slide Number Placeholder 3"/>
          <p:cNvSpPr>
            <a:spLocks noGrp="1"/>
          </p:cNvSpPr>
          <p:nvPr>
            <p:ph type="sldNum" sz="quarter" idx="10"/>
          </p:nvPr>
        </p:nvSpPr>
        <p:spPr/>
        <p:txBody>
          <a:bodyPr/>
          <a:lstStyle/>
          <a:p>
            <a:fld id="{9D4E0780-3683-4775-A09B-9DE7B5E79EF3}" type="slidenum">
              <a:rPr lang="en-GB" smtClean="0"/>
              <a:t>5</a:t>
            </a:fld>
            <a:endParaRPr lang="en-GB"/>
          </a:p>
        </p:txBody>
      </p:sp>
    </p:spTree>
    <p:extLst>
      <p:ext uri="{BB962C8B-B14F-4D97-AF65-F5344CB8AC3E}">
        <p14:creationId xmlns:p14="http://schemas.microsoft.com/office/powerpoint/2010/main" val="407737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9</a:t>
            </a:fld>
            <a:endParaRPr lang="en-US"/>
          </a:p>
        </p:txBody>
      </p:sp>
    </p:spTree>
    <p:extLst>
      <p:ext uri="{BB962C8B-B14F-4D97-AF65-F5344CB8AC3E}">
        <p14:creationId xmlns:p14="http://schemas.microsoft.com/office/powerpoint/2010/main" val="361844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SO FAR FOCUSED ON THE ‘STUDENT </a:t>
            </a:r>
            <a:r>
              <a:rPr lang="en-GB" dirty="0" err="1" smtClean="0"/>
              <a:t>enagemnet</a:t>
            </a:r>
            <a:r>
              <a:rPr lang="en-GB" dirty="0" smtClean="0"/>
              <a:t>’. BUT WHAT WE WOULD LIKE TO DO IS IDENTIFY THE CHALLENGES, AND POTENTIAL CHALLENGES YOU FACE AS STAFF WORKING</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64B628-24C3-4AC4-93C0-0ADEAC709A24}" type="slidenum">
              <a:rPr lang="en-GB" smtClean="0"/>
              <a:pPr eaLnBrk="1" hangingPunct="1"/>
              <a:t>15</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OB PPT banner white 150"/>
          <p:cNvPicPr>
            <a:picLocks noChangeAspect="1" noChangeArrowheads="1"/>
          </p:cNvPicPr>
          <p:nvPr userDrawn="1"/>
        </p:nvPicPr>
        <p:blipFill>
          <a:blip r:embed="rId2" cstate="print"/>
          <a:srcRect/>
          <a:stretch>
            <a:fillRect/>
          </a:stretch>
        </p:blipFill>
        <p:spPr bwMode="auto">
          <a:xfrm>
            <a:off x="311150" y="304800"/>
            <a:ext cx="8528050" cy="1536700"/>
          </a:xfrm>
          <a:prstGeom prst="rect">
            <a:avLst/>
          </a:prstGeom>
          <a:noFill/>
          <a:ln w="9525">
            <a:noFill/>
            <a:miter lim="800000"/>
            <a:headEnd/>
            <a:tailEnd/>
          </a:ln>
        </p:spPr>
      </p:pic>
      <p:sp>
        <p:nvSpPr>
          <p:cNvPr id="3" name="Subtitle 2"/>
          <p:cNvSpPr>
            <a:spLocks noGrp="1"/>
          </p:cNvSpPr>
          <p:nvPr>
            <p:ph type="subTitle" idx="1"/>
          </p:nvPr>
        </p:nvSpPr>
        <p:spPr>
          <a:xfrm>
            <a:off x="1042987" y="2071678"/>
            <a:ext cx="7813675" cy="4473585"/>
          </a:xfrm>
        </p:spPr>
        <p:txBody>
          <a:bodyPr/>
          <a:lstStyle>
            <a:lvl1pPr marL="0" indent="0" algn="l">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55560"/>
        </a:solidFill>
        <a:effectLst/>
      </p:bgPr>
    </p:bg>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1113" y="2071678"/>
            <a:ext cx="8105549" cy="4054485"/>
          </a:xfrm>
        </p:spPr>
        <p:txBody>
          <a:bodyPr/>
          <a:lstStyle>
            <a:lvl1pPr marL="180975" indent="-180975">
              <a:spcBef>
                <a:spcPts val="1500"/>
              </a:spcBef>
              <a:defRPr b="0"/>
            </a:lvl1pPr>
            <a:lvl2pPr marL="449263" indent="-177800">
              <a:spcBef>
                <a:spcPts val="300"/>
              </a:spcBef>
              <a:defRPr sz="1600"/>
            </a:lvl2pPr>
            <a:lvl3pPr marL="715963" indent="-182563">
              <a:spcBef>
                <a:spcPts val="300"/>
              </a:spcBef>
              <a:defRPr sz="1600"/>
            </a:lvl3pPr>
            <a:lvl4pPr marL="982663" indent="-177800">
              <a:spcBef>
                <a:spcPts val="300"/>
              </a:spcBef>
              <a:defRPr sz="1600"/>
            </a:lvl4pPr>
            <a:lvl5pPr marL="1258888" indent="-180975">
              <a:spcBef>
                <a:spcPts val="3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42987"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53656"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30" descr="OB PPT logo white 150"/>
          <p:cNvPicPr>
            <a:picLocks noChangeAspect="1" noChangeArrowheads="1"/>
          </p:cNvPicPr>
          <p:nvPr/>
        </p:nvPicPr>
        <p:blipFill>
          <a:blip r:embed="rId8" cstate="print"/>
          <a:srcRect/>
          <a:stretch>
            <a:fillRect/>
          </a:stretch>
        </p:blipFill>
        <p:spPr bwMode="auto">
          <a:xfrm>
            <a:off x="304800" y="304800"/>
            <a:ext cx="8528050" cy="1536700"/>
          </a:xfrm>
          <a:prstGeom prst="rect">
            <a:avLst/>
          </a:prstGeom>
          <a:noFill/>
          <a:ln w="9525">
            <a:noFill/>
            <a:miter lim="800000"/>
            <a:headEnd/>
            <a:tailEnd/>
          </a:ln>
        </p:spPr>
      </p:pic>
      <p:sp>
        <p:nvSpPr>
          <p:cNvPr id="2" name="Title Placeholder 1"/>
          <p:cNvSpPr>
            <a:spLocks noGrp="1"/>
          </p:cNvSpPr>
          <p:nvPr>
            <p:ph type="title"/>
          </p:nvPr>
        </p:nvSpPr>
        <p:spPr>
          <a:xfrm>
            <a:off x="1028700" y="338138"/>
            <a:ext cx="7827963" cy="947737"/>
          </a:xfrm>
          <a:prstGeom prst="rect">
            <a:avLst/>
          </a:prstGeom>
        </p:spPr>
        <p:txBody>
          <a:bodyPr vert="horz" lIns="0" tIns="45720" rIns="91440" bIns="45720" rtlCol="0" anchor="ctr">
            <a:normAutofit/>
          </a:bodyPr>
          <a:lstStyle/>
          <a:p>
            <a:r>
              <a:rPr lang="en-US" dirty="0" smtClean="0"/>
              <a:t>Click to edit Master title style</a:t>
            </a:r>
            <a:endParaRPr lang="en-GB" dirty="0"/>
          </a:p>
        </p:txBody>
      </p:sp>
      <p:sp>
        <p:nvSpPr>
          <p:cNvPr id="1028" name="Text Placeholder 2"/>
          <p:cNvSpPr>
            <a:spLocks noGrp="1"/>
          </p:cNvSpPr>
          <p:nvPr>
            <p:ph type="body" idx="1"/>
          </p:nvPr>
        </p:nvSpPr>
        <p:spPr bwMode="auto">
          <a:xfrm>
            <a:off x="857250" y="2071688"/>
            <a:ext cx="7829550" cy="40544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8" r:id="rId3"/>
    <p:sldLayoutId id="2147483749" r:id="rId4"/>
    <p:sldLayoutId id="2147483750" r:id="rId5"/>
    <p:sldLayoutId id="2147483751" r:id="rId6"/>
  </p:sldLayoutIdLst>
  <p:txStyles>
    <p:titleStyle>
      <a:lvl1pPr algn="l" rtl="0" fontAlgn="base">
        <a:spcBef>
          <a:spcPct val="0"/>
        </a:spcBef>
        <a:spcAft>
          <a:spcPct val="0"/>
        </a:spcAft>
        <a:defRPr sz="2800" b="1" kern="1200" cap="all">
          <a:solidFill>
            <a:schemeClr val="tx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p:titleStyle>
    <p:bodyStyle>
      <a:lvl1pPr marL="180975" indent="-1809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1pPr>
      <a:lvl2pPr marL="630238" indent="-173038"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2pPr>
      <a:lvl3pPr marL="1077913" indent="-163513"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3pPr>
      <a:lvl4pPr marL="1527175" indent="-1555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4pPr>
      <a:lvl5pPr marL="1974850" indent="-146050"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iki.brookes.ac.uk/display/PAL/How+to+run+a+PAL+scheme" TargetMode="External"/><Relationship Id="rId2" Type="http://schemas.openxmlformats.org/officeDocument/2006/relationships/hyperlink" Target="https://wiki.brookes.ac.uk/display/PAL/Becoming+a+PAL" TargetMode="External"/><Relationship Id="rId1" Type="http://schemas.openxmlformats.org/officeDocument/2006/relationships/slideLayout" Target="../slideLayouts/slideLayout3.xml"/><Relationship Id="rId5" Type="http://schemas.openxmlformats.org/officeDocument/2006/relationships/hyperlink" Target="http://www.peerlearning.ac.uk/" TargetMode="External"/><Relationship Id="rId4" Type="http://schemas.openxmlformats.org/officeDocument/2006/relationships/hyperlink" Target="http://www.gla.ac.uk/about/wideningparticipation/peerassist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55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8404" y="332656"/>
            <a:ext cx="7772400" cy="1527175"/>
          </a:xfrm>
        </p:spPr>
        <p:txBody>
          <a:bodyPr/>
          <a:lstStyle/>
          <a:p>
            <a:pPr fontAlgn="auto">
              <a:spcAft>
                <a:spcPts val="0"/>
              </a:spcAft>
              <a:defRPr/>
            </a:pPr>
            <a:r>
              <a:rPr lang="en-GB" dirty="0"/>
              <a:t>Peer Advice on Learning (PAL): What’s in it for all of us?</a:t>
            </a:r>
            <a:endParaRPr lang="en-US" dirty="0" smtClean="0"/>
          </a:p>
        </p:txBody>
      </p:sp>
      <p:pic>
        <p:nvPicPr>
          <p:cNvPr id="1026" name="Picture 2" descr="H:\Migrated from BS\Me\Student Experience\PAL\publicity\P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916832"/>
            <a:ext cx="4603160" cy="3068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5157192"/>
            <a:ext cx="8136904" cy="1384995"/>
          </a:xfrm>
          <a:prstGeom prst="rect">
            <a:avLst/>
          </a:prstGeom>
          <a:noFill/>
        </p:spPr>
        <p:txBody>
          <a:bodyPr wrap="square" rtlCol="0">
            <a:spAutoFit/>
          </a:bodyPr>
          <a:lstStyle/>
          <a:p>
            <a:pPr algn="ctr"/>
            <a:r>
              <a:rPr lang="en-GB" sz="2800" dirty="0">
                <a:effectLst>
                  <a:outerShdw blurRad="38100" dist="38100" dir="2700000" algn="tl">
                    <a:srgbClr val="000000">
                      <a:alpha val="43137"/>
                    </a:srgbClr>
                  </a:outerShdw>
                </a:effectLst>
              </a:rPr>
              <a:t>Debbie Witney, PAL Co-ordinator</a:t>
            </a:r>
            <a:endParaRPr lang="en-GB" sz="2800" dirty="0" smtClean="0">
              <a:effectLst>
                <a:outerShdw blurRad="38100" dist="38100" dir="2700000" algn="tl">
                  <a:srgbClr val="000000">
                    <a:alpha val="43137"/>
                  </a:srgbClr>
                </a:outerShdw>
              </a:effectLst>
            </a:endParaRPr>
          </a:p>
          <a:p>
            <a:pPr algn="ctr"/>
            <a:r>
              <a:rPr lang="en-GB" sz="2800" dirty="0" smtClean="0">
                <a:effectLst>
                  <a:outerShdw blurRad="38100" dist="38100" dir="2700000" algn="tl">
                    <a:srgbClr val="000000">
                      <a:alpha val="43137"/>
                    </a:srgbClr>
                  </a:outerShdw>
                </a:effectLst>
              </a:rPr>
              <a:t>Rehab Osman, PAL Co-ordinator </a:t>
            </a:r>
          </a:p>
          <a:p>
            <a:pPr algn="ctr"/>
            <a:r>
              <a:rPr lang="en-GB" sz="2800" dirty="0">
                <a:effectLst>
                  <a:outerShdw blurRad="38100" dist="38100" dir="2700000" algn="tl">
                    <a:srgbClr val="000000">
                      <a:alpha val="43137"/>
                    </a:srgbClr>
                  </a:outerShdw>
                </a:effectLst>
              </a:rPr>
              <a:t>Vicky Phillips, PAL Leader/Mentor </a:t>
            </a:r>
          </a:p>
        </p:txBody>
      </p:sp>
      <p:sp>
        <p:nvSpPr>
          <p:cNvPr id="3" name="Rectangular Callout 2"/>
          <p:cNvSpPr/>
          <p:nvPr/>
        </p:nvSpPr>
        <p:spPr>
          <a:xfrm>
            <a:off x="7092280" y="3212976"/>
            <a:ext cx="1584176" cy="1008112"/>
          </a:xfrm>
          <a:prstGeom prst="wedgeRectCallout">
            <a:avLst>
              <a:gd name="adj1" fmla="val -108822"/>
              <a:gd name="adj2" fmla="val -20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Spot the PAL leader</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8138"/>
            <a:ext cx="8605143" cy="947737"/>
          </a:xfrm>
        </p:spPr>
        <p:txBody>
          <a:bodyPr/>
          <a:lstStyle/>
          <a:p>
            <a:r>
              <a:rPr lang="en-GB" dirty="0" smtClean="0"/>
              <a:t>Activity 1: PAL – Ready to Play!</a:t>
            </a:r>
            <a:endParaRPr lang="en-GB" dirty="0"/>
          </a:p>
        </p:txBody>
      </p:sp>
      <p:sp>
        <p:nvSpPr>
          <p:cNvPr id="3" name="Content Placeholder 2"/>
          <p:cNvSpPr>
            <a:spLocks noGrp="1"/>
          </p:cNvSpPr>
          <p:nvPr>
            <p:ph idx="1"/>
          </p:nvPr>
        </p:nvSpPr>
        <p:spPr>
          <a:xfrm>
            <a:off x="179512" y="1484784"/>
            <a:ext cx="8677151" cy="1872207"/>
          </a:xfrm>
        </p:spPr>
        <p:txBody>
          <a:bodyPr/>
          <a:lstStyle/>
          <a:p>
            <a:pPr marL="108000" indent="0">
              <a:buNone/>
            </a:pPr>
            <a:r>
              <a:rPr lang="en-GB" sz="3200" dirty="0" smtClean="0"/>
              <a:t>Go to </a:t>
            </a:r>
            <a:r>
              <a:rPr lang="en-GB" sz="3200" dirty="0" smtClean="0">
                <a:hlinkClick r:id="rId2"/>
              </a:rPr>
              <a:t>www.menti.com</a:t>
            </a:r>
            <a:endParaRPr lang="en-GB" sz="3200" dirty="0" smtClean="0"/>
          </a:p>
          <a:p>
            <a:pPr marL="108000" indent="0">
              <a:buNone/>
            </a:pPr>
            <a:r>
              <a:rPr lang="en-GB" sz="3200" dirty="0" smtClean="0"/>
              <a:t>Enter the code 59 25 06</a:t>
            </a:r>
          </a:p>
          <a:p>
            <a:pPr marL="108000" indent="0">
              <a:buNone/>
            </a:pPr>
            <a:r>
              <a:rPr lang="en-GB" sz="3200" dirty="0" smtClean="0"/>
              <a:t>Answer right Answer fast!</a:t>
            </a:r>
            <a:endParaRPr lang="en-GB" sz="3200" dirty="0"/>
          </a:p>
        </p:txBody>
      </p:sp>
    </p:spTree>
    <p:extLst>
      <p:ext uri="{BB962C8B-B14F-4D97-AF65-F5344CB8AC3E}">
        <p14:creationId xmlns:p14="http://schemas.microsoft.com/office/powerpoint/2010/main" val="305851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461126" cy="1440160"/>
          </a:xfrm>
        </p:spPr>
        <p:txBody>
          <a:bodyPr/>
          <a:lstStyle/>
          <a:p>
            <a:pPr marL="108000" indent="0">
              <a:buNone/>
            </a:pPr>
            <a:r>
              <a:rPr lang="en-GB" dirty="0" smtClean="0">
                <a:solidFill>
                  <a:srgbClr val="C00000"/>
                </a:solidFill>
                <a:effectLst>
                  <a:outerShdw blurRad="38100" dist="38100" dir="2700000" algn="tl">
                    <a:srgbClr val="000000">
                      <a:alpha val="43137"/>
                    </a:srgbClr>
                  </a:outerShdw>
                </a:effectLst>
              </a:rPr>
              <a:t>Q1</a:t>
            </a:r>
          </a:p>
          <a:p>
            <a:pPr marL="108000" indent="0">
              <a:buNone/>
            </a:pPr>
            <a:r>
              <a:rPr lang="en-GB" dirty="0" smtClean="0">
                <a:solidFill>
                  <a:srgbClr val="C00000"/>
                </a:solidFill>
                <a:effectLst>
                  <a:outerShdw blurRad="38100" dist="38100" dir="2700000" algn="tl">
                    <a:srgbClr val="000000">
                      <a:alpha val="43137"/>
                    </a:srgbClr>
                  </a:outerShdw>
                </a:effectLst>
              </a:rPr>
              <a:t>PAL </a:t>
            </a:r>
            <a:r>
              <a:rPr lang="en-GB" dirty="0">
                <a:solidFill>
                  <a:srgbClr val="C00000"/>
                </a:solidFill>
                <a:effectLst>
                  <a:outerShdw blurRad="38100" dist="38100" dir="2700000" algn="tl">
                    <a:srgbClr val="000000">
                      <a:alpha val="43137"/>
                    </a:srgbClr>
                  </a:outerShdw>
                </a:effectLst>
              </a:rPr>
              <a:t>Leaders </a:t>
            </a:r>
            <a:r>
              <a:rPr lang="en-GB" dirty="0" smtClean="0">
                <a:solidFill>
                  <a:srgbClr val="C00000"/>
                </a:solidFill>
                <a:effectLst>
                  <a:outerShdw blurRad="38100" dist="38100" dir="2700000" algn="tl">
                    <a:srgbClr val="000000">
                      <a:alpha val="43137"/>
                    </a:srgbClr>
                  </a:outerShdw>
                </a:effectLst>
              </a:rPr>
              <a:t>need to update the Lecturers </a:t>
            </a:r>
            <a:r>
              <a:rPr lang="en-GB" dirty="0">
                <a:solidFill>
                  <a:srgbClr val="C00000"/>
                </a:solidFill>
                <a:effectLst>
                  <a:outerShdw blurRad="38100" dist="38100" dir="2700000" algn="tl">
                    <a:srgbClr val="000000">
                      <a:alpha val="43137"/>
                    </a:srgbClr>
                  </a:outerShdw>
                </a:effectLst>
              </a:rPr>
              <a:t>about their students </a:t>
            </a:r>
            <a:r>
              <a:rPr lang="en-GB" dirty="0" smtClean="0">
                <a:solidFill>
                  <a:srgbClr val="C00000"/>
                </a:solidFill>
                <a:effectLst>
                  <a:outerShdw blurRad="38100" dist="38100" dir="2700000" algn="tl">
                    <a:srgbClr val="000000">
                      <a:alpha val="43137"/>
                    </a:srgbClr>
                  </a:outerShdw>
                </a:effectLst>
              </a:rPr>
              <a:t>progress/concern</a:t>
            </a:r>
            <a:endParaRPr lang="en-GB" dirty="0">
              <a:solidFill>
                <a:srgbClr val="C00000"/>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179512" y="3068960"/>
            <a:ext cx="8461126" cy="2652539"/>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80975" indent="-180975" algn="l" rtl="0" fontAlgn="base">
              <a:spcBef>
                <a:spcPts val="1500"/>
              </a:spcBef>
              <a:spcAft>
                <a:spcPct val="0"/>
              </a:spcAft>
              <a:buFont typeface="Wingdings" pitchFamily="124" charset="2"/>
              <a:buChar char="§"/>
              <a:defRPr sz="2400" b="0" kern="1200">
                <a:solidFill>
                  <a:schemeClr val="bg2"/>
                </a:solidFill>
                <a:latin typeface="+mn-lt"/>
                <a:ea typeface="+mn-ea"/>
                <a:cs typeface="+mn-cs"/>
              </a:defRPr>
            </a:lvl1pPr>
            <a:lvl2pPr marL="4492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2pPr>
            <a:lvl3pPr marL="715963" indent="-182563" algn="l" rtl="0" fontAlgn="base">
              <a:spcBef>
                <a:spcPts val="300"/>
              </a:spcBef>
              <a:spcAft>
                <a:spcPct val="0"/>
              </a:spcAft>
              <a:buFont typeface="Wingdings" pitchFamily="124" charset="2"/>
              <a:buChar char="§"/>
              <a:defRPr sz="1600" kern="1200">
                <a:solidFill>
                  <a:schemeClr val="bg2"/>
                </a:solidFill>
                <a:latin typeface="+mn-lt"/>
                <a:ea typeface="+mn-ea"/>
                <a:cs typeface="+mn-cs"/>
              </a:defRPr>
            </a:lvl3pPr>
            <a:lvl4pPr marL="9826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4pPr>
            <a:lvl5pPr marL="1258888" indent="-180975" algn="l" rtl="0" fontAlgn="base">
              <a:spcBef>
                <a:spcPts val="300"/>
              </a:spcBef>
              <a:spcAft>
                <a:spcPct val="0"/>
              </a:spcAft>
              <a:buFont typeface="Wingdings" pitchFamily="124" charset="2"/>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0">
              <a:buNone/>
            </a:pPr>
            <a:r>
              <a:rPr lang="en-GB" dirty="0" smtClean="0"/>
              <a:t>Answer: No.</a:t>
            </a:r>
          </a:p>
          <a:p>
            <a:pPr marL="108000" indent="0">
              <a:buNone/>
            </a:pPr>
            <a:r>
              <a:rPr lang="en-GB" dirty="0" smtClean="0"/>
              <a:t>PAL is created in partnership with the School and PAL leaders will work closely with staff members. However, they will only talk to the lecturers about general content issues that came up in the sessions, </a:t>
            </a:r>
            <a:r>
              <a:rPr lang="en-GB" b="1" dirty="0" smtClean="0"/>
              <a:t>not in reference to individual students</a:t>
            </a:r>
            <a:r>
              <a:rPr lang="en-GB" dirty="0" smtClean="0"/>
              <a:t>. </a:t>
            </a:r>
            <a:endParaRPr lang="en-GB" dirty="0"/>
          </a:p>
        </p:txBody>
      </p:sp>
    </p:spTree>
    <p:extLst>
      <p:ext uri="{BB962C8B-B14F-4D97-AF65-F5344CB8AC3E}">
        <p14:creationId xmlns:p14="http://schemas.microsoft.com/office/powerpoint/2010/main" val="251918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5"/>
            <a:ext cx="8677151" cy="1296144"/>
          </a:xfrm>
        </p:spPr>
        <p:txBody>
          <a:bodyPr/>
          <a:lstStyle/>
          <a:p>
            <a:pPr marL="108000" indent="0">
              <a:buNone/>
            </a:pPr>
            <a:r>
              <a:rPr lang="en-GB" dirty="0" smtClean="0">
                <a:solidFill>
                  <a:srgbClr val="C00000"/>
                </a:solidFill>
                <a:effectLst>
                  <a:outerShdw blurRad="38100" dist="38100" dir="2700000" algn="tl">
                    <a:srgbClr val="000000">
                      <a:alpha val="43137"/>
                    </a:srgbClr>
                  </a:outerShdw>
                </a:effectLst>
              </a:rPr>
              <a:t>Q2</a:t>
            </a:r>
          </a:p>
          <a:p>
            <a:pPr marL="108000" indent="0">
              <a:buNone/>
            </a:pPr>
            <a:r>
              <a:rPr lang="en-GB" dirty="0" smtClean="0">
                <a:solidFill>
                  <a:srgbClr val="C00000"/>
                </a:solidFill>
                <a:effectLst>
                  <a:outerShdw blurRad="38100" dist="38100" dir="2700000" algn="tl">
                    <a:srgbClr val="000000">
                      <a:alpha val="43137"/>
                    </a:srgbClr>
                  </a:outerShdw>
                </a:effectLst>
              </a:rPr>
              <a:t>PAL </a:t>
            </a:r>
            <a:r>
              <a:rPr lang="en-GB" dirty="0">
                <a:solidFill>
                  <a:srgbClr val="C00000"/>
                </a:solidFill>
                <a:effectLst>
                  <a:outerShdw blurRad="38100" dist="38100" dir="2700000" algn="tl">
                    <a:srgbClr val="000000">
                      <a:alpha val="43137"/>
                    </a:srgbClr>
                  </a:outerShdw>
                </a:effectLst>
              </a:rPr>
              <a:t>Leaders have to have answers for all questions in their </a:t>
            </a:r>
            <a:r>
              <a:rPr lang="en-GB" dirty="0" smtClean="0">
                <a:solidFill>
                  <a:srgbClr val="C00000"/>
                </a:solidFill>
                <a:effectLst>
                  <a:outerShdw blurRad="38100" dist="38100" dir="2700000" algn="tl">
                    <a:srgbClr val="000000">
                      <a:alpha val="43137"/>
                    </a:srgbClr>
                  </a:outerShdw>
                </a:effectLst>
              </a:rPr>
              <a:t>sessions </a:t>
            </a:r>
            <a:endParaRPr lang="en-GB" dirty="0">
              <a:solidFill>
                <a:srgbClr val="C00000"/>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179512" y="3068960"/>
            <a:ext cx="8712968" cy="331236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80975" indent="-180975" algn="l" rtl="0" fontAlgn="base">
              <a:spcBef>
                <a:spcPts val="1500"/>
              </a:spcBef>
              <a:spcAft>
                <a:spcPct val="0"/>
              </a:spcAft>
              <a:buFont typeface="Wingdings" pitchFamily="124" charset="2"/>
              <a:buChar char="§"/>
              <a:defRPr sz="2400" b="0" kern="1200">
                <a:solidFill>
                  <a:schemeClr val="bg2"/>
                </a:solidFill>
                <a:latin typeface="+mn-lt"/>
                <a:ea typeface="+mn-ea"/>
                <a:cs typeface="+mn-cs"/>
              </a:defRPr>
            </a:lvl1pPr>
            <a:lvl2pPr marL="4492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2pPr>
            <a:lvl3pPr marL="715963" indent="-182563" algn="l" rtl="0" fontAlgn="base">
              <a:spcBef>
                <a:spcPts val="300"/>
              </a:spcBef>
              <a:spcAft>
                <a:spcPct val="0"/>
              </a:spcAft>
              <a:buFont typeface="Wingdings" pitchFamily="124" charset="2"/>
              <a:buChar char="§"/>
              <a:defRPr sz="1600" kern="1200">
                <a:solidFill>
                  <a:schemeClr val="bg2"/>
                </a:solidFill>
                <a:latin typeface="+mn-lt"/>
                <a:ea typeface="+mn-ea"/>
                <a:cs typeface="+mn-cs"/>
              </a:defRPr>
            </a:lvl3pPr>
            <a:lvl4pPr marL="9826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4pPr>
            <a:lvl5pPr marL="1258888" indent="-180975" algn="l" rtl="0" fontAlgn="base">
              <a:spcBef>
                <a:spcPts val="300"/>
              </a:spcBef>
              <a:spcAft>
                <a:spcPct val="0"/>
              </a:spcAft>
              <a:buFont typeface="Wingdings" pitchFamily="124" charset="2"/>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0">
              <a:buNone/>
            </a:pPr>
            <a:r>
              <a:rPr lang="en-GB" dirty="0" smtClean="0"/>
              <a:t>Answer: No.</a:t>
            </a:r>
          </a:p>
          <a:p>
            <a:pPr marL="108000" indent="0">
              <a:buNone/>
            </a:pPr>
            <a:r>
              <a:rPr lang="en-GB" dirty="0"/>
              <a:t>At the PAL </a:t>
            </a:r>
            <a:r>
              <a:rPr lang="en-GB" dirty="0" smtClean="0"/>
              <a:t>sessions, </a:t>
            </a:r>
            <a:r>
              <a:rPr lang="en-GB" dirty="0"/>
              <a:t>the </a:t>
            </a:r>
            <a:r>
              <a:rPr lang="en-GB" dirty="0" smtClean="0"/>
              <a:t>PAL Leaders </a:t>
            </a:r>
            <a:r>
              <a:rPr lang="en-GB" b="1" dirty="0" smtClean="0"/>
              <a:t>do not teach</a:t>
            </a:r>
            <a:r>
              <a:rPr lang="en-GB" dirty="0" smtClean="0"/>
              <a:t> </a:t>
            </a:r>
            <a:r>
              <a:rPr lang="en-GB" dirty="0"/>
              <a:t>any </a:t>
            </a:r>
            <a:r>
              <a:rPr lang="en-GB" dirty="0" smtClean="0"/>
              <a:t>content. They rather </a:t>
            </a:r>
            <a:r>
              <a:rPr lang="en-GB" b="1" dirty="0" smtClean="0"/>
              <a:t>facilitate</a:t>
            </a:r>
            <a:r>
              <a:rPr lang="en-GB" dirty="0" smtClean="0"/>
              <a:t> </a:t>
            </a:r>
            <a:r>
              <a:rPr lang="en-GB" dirty="0"/>
              <a:t>the group to work through elements of the module that were talked about in their lecture that week or an area that the students would like to spend more time on. </a:t>
            </a:r>
            <a:r>
              <a:rPr lang="en-GB" dirty="0" smtClean="0"/>
              <a:t>Also, PAL Leaders should encourage </a:t>
            </a:r>
            <a:r>
              <a:rPr lang="en-GB" dirty="0"/>
              <a:t>independent learning and problem solving within the group. </a:t>
            </a:r>
          </a:p>
        </p:txBody>
      </p:sp>
    </p:spTree>
    <p:extLst>
      <p:ext uri="{BB962C8B-B14F-4D97-AF65-F5344CB8AC3E}">
        <p14:creationId xmlns:p14="http://schemas.microsoft.com/office/powerpoint/2010/main" val="81818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5"/>
            <a:ext cx="8677151" cy="1296144"/>
          </a:xfrm>
        </p:spPr>
        <p:txBody>
          <a:bodyPr/>
          <a:lstStyle/>
          <a:p>
            <a:pPr marL="108000" indent="0">
              <a:buNone/>
            </a:pPr>
            <a:r>
              <a:rPr lang="en-GB" dirty="0" smtClean="0">
                <a:solidFill>
                  <a:srgbClr val="C00000"/>
                </a:solidFill>
                <a:effectLst>
                  <a:outerShdw blurRad="38100" dist="38100" dir="2700000" algn="tl">
                    <a:srgbClr val="000000">
                      <a:alpha val="43137"/>
                    </a:srgbClr>
                  </a:outerShdw>
                </a:effectLst>
              </a:rPr>
              <a:t>Q3</a:t>
            </a:r>
          </a:p>
          <a:p>
            <a:pPr marL="108000" indent="0">
              <a:buNone/>
            </a:pPr>
            <a:r>
              <a:rPr lang="en-GB" dirty="0" smtClean="0">
                <a:solidFill>
                  <a:srgbClr val="C00000"/>
                </a:solidFill>
                <a:effectLst>
                  <a:outerShdw blurRad="38100" dist="38100" dir="2700000" algn="tl">
                    <a:srgbClr val="000000">
                      <a:alpha val="43137"/>
                    </a:srgbClr>
                  </a:outerShdw>
                </a:effectLst>
              </a:rPr>
              <a:t>Can </a:t>
            </a:r>
            <a:r>
              <a:rPr lang="en-GB" dirty="0">
                <a:solidFill>
                  <a:srgbClr val="C00000"/>
                </a:solidFill>
                <a:effectLst>
                  <a:outerShdw blurRad="38100" dist="38100" dir="2700000" algn="tl">
                    <a:srgbClr val="000000">
                      <a:alpha val="43137"/>
                    </a:srgbClr>
                  </a:outerShdw>
                </a:effectLst>
              </a:rPr>
              <a:t>I start coming to PAL </a:t>
            </a:r>
            <a:r>
              <a:rPr lang="en-GB" dirty="0" smtClean="0">
                <a:solidFill>
                  <a:srgbClr val="C00000"/>
                </a:solidFill>
                <a:effectLst>
                  <a:outerShdw blurRad="38100" dist="38100" dir="2700000" algn="tl">
                    <a:srgbClr val="000000">
                      <a:alpha val="43137"/>
                    </a:srgbClr>
                  </a:outerShdw>
                </a:effectLst>
              </a:rPr>
              <a:t>sessions just few </a:t>
            </a:r>
            <a:r>
              <a:rPr lang="en-GB" dirty="0">
                <a:solidFill>
                  <a:srgbClr val="C00000"/>
                </a:solidFill>
                <a:effectLst>
                  <a:outerShdw blurRad="38100" dist="38100" dir="2700000" algn="tl">
                    <a:srgbClr val="000000">
                      <a:alpha val="43137"/>
                    </a:srgbClr>
                  </a:outerShdw>
                </a:effectLst>
              </a:rPr>
              <a:t>weeks before the exam?</a:t>
            </a:r>
          </a:p>
        </p:txBody>
      </p:sp>
      <p:sp>
        <p:nvSpPr>
          <p:cNvPr id="4" name="Content Placeholder 2"/>
          <p:cNvSpPr txBox="1">
            <a:spLocks/>
          </p:cNvSpPr>
          <p:nvPr/>
        </p:nvSpPr>
        <p:spPr bwMode="auto">
          <a:xfrm>
            <a:off x="179512" y="3068960"/>
            <a:ext cx="8461126" cy="2652539"/>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80975" indent="-180975" algn="l" rtl="0" fontAlgn="base">
              <a:spcBef>
                <a:spcPts val="1500"/>
              </a:spcBef>
              <a:spcAft>
                <a:spcPct val="0"/>
              </a:spcAft>
              <a:buFont typeface="Wingdings" pitchFamily="124" charset="2"/>
              <a:buChar char="§"/>
              <a:defRPr sz="2400" b="0" kern="1200">
                <a:solidFill>
                  <a:schemeClr val="bg2"/>
                </a:solidFill>
                <a:latin typeface="+mn-lt"/>
                <a:ea typeface="+mn-ea"/>
                <a:cs typeface="+mn-cs"/>
              </a:defRPr>
            </a:lvl1pPr>
            <a:lvl2pPr marL="4492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2pPr>
            <a:lvl3pPr marL="715963" indent="-182563" algn="l" rtl="0" fontAlgn="base">
              <a:spcBef>
                <a:spcPts val="300"/>
              </a:spcBef>
              <a:spcAft>
                <a:spcPct val="0"/>
              </a:spcAft>
              <a:buFont typeface="Wingdings" pitchFamily="124" charset="2"/>
              <a:buChar char="§"/>
              <a:defRPr sz="1600" kern="1200">
                <a:solidFill>
                  <a:schemeClr val="bg2"/>
                </a:solidFill>
                <a:latin typeface="+mn-lt"/>
                <a:ea typeface="+mn-ea"/>
                <a:cs typeface="+mn-cs"/>
              </a:defRPr>
            </a:lvl3pPr>
            <a:lvl4pPr marL="9826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4pPr>
            <a:lvl5pPr marL="1258888" indent="-180975" algn="l" rtl="0" fontAlgn="base">
              <a:spcBef>
                <a:spcPts val="300"/>
              </a:spcBef>
              <a:spcAft>
                <a:spcPct val="0"/>
              </a:spcAft>
              <a:buFont typeface="Wingdings" pitchFamily="124" charset="2"/>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0">
              <a:buNone/>
            </a:pPr>
            <a:r>
              <a:rPr lang="en-GB" dirty="0" smtClean="0"/>
              <a:t>Answer: Yes.</a:t>
            </a:r>
          </a:p>
          <a:p>
            <a:pPr marL="108000" indent="0">
              <a:buNone/>
            </a:pPr>
            <a:r>
              <a:rPr lang="en-GB" dirty="0"/>
              <a:t>It's never too late to start coming to PAL. You can begin attending in any week of semester, although the benefits of PAL is greatest for students who attend regularly, so we recommend you start coming to PAL </a:t>
            </a:r>
            <a:r>
              <a:rPr lang="en-GB" dirty="0" smtClean="0"/>
              <a:t>once it is launched.</a:t>
            </a:r>
            <a:endParaRPr lang="en-GB" dirty="0"/>
          </a:p>
        </p:txBody>
      </p:sp>
    </p:spTree>
    <p:extLst>
      <p:ext uri="{BB962C8B-B14F-4D97-AF65-F5344CB8AC3E}">
        <p14:creationId xmlns:p14="http://schemas.microsoft.com/office/powerpoint/2010/main" val="81818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5"/>
            <a:ext cx="8677151" cy="1296144"/>
          </a:xfrm>
        </p:spPr>
        <p:txBody>
          <a:bodyPr/>
          <a:lstStyle/>
          <a:p>
            <a:pPr marL="108000" indent="0">
              <a:buNone/>
            </a:pPr>
            <a:r>
              <a:rPr lang="en-GB" dirty="0" smtClean="0">
                <a:solidFill>
                  <a:srgbClr val="C00000"/>
                </a:solidFill>
                <a:effectLst>
                  <a:outerShdw blurRad="38100" dist="38100" dir="2700000" algn="tl">
                    <a:srgbClr val="000000">
                      <a:alpha val="43137"/>
                    </a:srgbClr>
                  </a:outerShdw>
                </a:effectLst>
              </a:rPr>
              <a:t>Q4</a:t>
            </a:r>
          </a:p>
          <a:p>
            <a:pPr marL="108000" indent="0">
              <a:buNone/>
            </a:pPr>
            <a:r>
              <a:rPr lang="en-GB" dirty="0" smtClean="0">
                <a:solidFill>
                  <a:srgbClr val="C00000"/>
                </a:solidFill>
                <a:effectLst>
                  <a:outerShdw blurRad="38100" dist="38100" dir="2700000" algn="tl">
                    <a:srgbClr val="000000">
                      <a:alpha val="43137"/>
                    </a:srgbClr>
                  </a:outerShdw>
                </a:effectLst>
              </a:rPr>
              <a:t>I have a tight deadline to finish my assignment. I could easily drop attending the lectures and go to PAL sessions instead</a:t>
            </a:r>
            <a:endParaRPr lang="en-GB" dirty="0">
              <a:solidFill>
                <a:srgbClr val="C00000"/>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179512" y="3068960"/>
            <a:ext cx="8461126" cy="2652539"/>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80975" indent="-180975" algn="l" rtl="0" fontAlgn="base">
              <a:spcBef>
                <a:spcPts val="1500"/>
              </a:spcBef>
              <a:spcAft>
                <a:spcPct val="0"/>
              </a:spcAft>
              <a:buFont typeface="Wingdings" pitchFamily="124" charset="2"/>
              <a:buChar char="§"/>
              <a:defRPr sz="2400" b="0" kern="1200">
                <a:solidFill>
                  <a:schemeClr val="bg2"/>
                </a:solidFill>
                <a:latin typeface="+mn-lt"/>
                <a:ea typeface="+mn-ea"/>
                <a:cs typeface="+mn-cs"/>
              </a:defRPr>
            </a:lvl1pPr>
            <a:lvl2pPr marL="4492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2pPr>
            <a:lvl3pPr marL="715963" indent="-182563" algn="l" rtl="0" fontAlgn="base">
              <a:spcBef>
                <a:spcPts val="300"/>
              </a:spcBef>
              <a:spcAft>
                <a:spcPct val="0"/>
              </a:spcAft>
              <a:buFont typeface="Wingdings" pitchFamily="124" charset="2"/>
              <a:buChar char="§"/>
              <a:defRPr sz="1600" kern="1200">
                <a:solidFill>
                  <a:schemeClr val="bg2"/>
                </a:solidFill>
                <a:latin typeface="+mn-lt"/>
                <a:ea typeface="+mn-ea"/>
                <a:cs typeface="+mn-cs"/>
              </a:defRPr>
            </a:lvl3pPr>
            <a:lvl4pPr marL="982663" indent="-177800" algn="l" rtl="0" fontAlgn="base">
              <a:spcBef>
                <a:spcPts val="300"/>
              </a:spcBef>
              <a:spcAft>
                <a:spcPct val="0"/>
              </a:spcAft>
              <a:buFont typeface="Wingdings" pitchFamily="124" charset="2"/>
              <a:buChar char="§"/>
              <a:defRPr sz="1600" kern="1200">
                <a:solidFill>
                  <a:schemeClr val="bg2"/>
                </a:solidFill>
                <a:latin typeface="+mn-lt"/>
                <a:ea typeface="+mn-ea"/>
                <a:cs typeface="+mn-cs"/>
              </a:defRPr>
            </a:lvl4pPr>
            <a:lvl5pPr marL="1258888" indent="-180975" algn="l" rtl="0" fontAlgn="base">
              <a:spcBef>
                <a:spcPts val="300"/>
              </a:spcBef>
              <a:spcAft>
                <a:spcPct val="0"/>
              </a:spcAft>
              <a:buFont typeface="Wingdings" pitchFamily="124" charset="2"/>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0">
              <a:buNone/>
            </a:pPr>
            <a:r>
              <a:rPr lang="en-GB" dirty="0" smtClean="0"/>
              <a:t>Answer: No.</a:t>
            </a:r>
          </a:p>
          <a:p>
            <a:pPr marL="108000" indent="0">
              <a:buNone/>
            </a:pPr>
            <a:r>
              <a:rPr lang="en-GB" dirty="0"/>
              <a:t>It’s also important to understand that PAL </a:t>
            </a:r>
            <a:r>
              <a:rPr lang="en-GB" b="1" dirty="0"/>
              <a:t>is not a substitute</a:t>
            </a:r>
            <a:r>
              <a:rPr lang="en-GB" dirty="0"/>
              <a:t> for attending lectures, lab sessions and tutorials; it is voluntary and supplementary</a:t>
            </a:r>
            <a:r>
              <a:rPr lang="en-GB" dirty="0" smtClean="0"/>
              <a:t>. You should not expect PAL leaders to teach or repeat a lecture/seminar.</a:t>
            </a:r>
            <a:endParaRPr lang="en-GB" dirty="0"/>
          </a:p>
          <a:p>
            <a:pPr marL="108000" indent="0">
              <a:buNone/>
            </a:pPr>
            <a:endParaRPr lang="en-GB" dirty="0"/>
          </a:p>
        </p:txBody>
      </p:sp>
    </p:spTree>
    <p:extLst>
      <p:ext uri="{BB962C8B-B14F-4D97-AF65-F5344CB8AC3E}">
        <p14:creationId xmlns:p14="http://schemas.microsoft.com/office/powerpoint/2010/main" val="81818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9512" y="548680"/>
            <a:ext cx="8070081" cy="1101403"/>
          </a:xfrm>
        </p:spPr>
        <p:txBody>
          <a:bodyPr>
            <a:normAutofit fontScale="90000"/>
          </a:bodyPr>
          <a:lstStyle/>
          <a:p>
            <a:r>
              <a:rPr lang="en-GB" b="1" dirty="0" smtClean="0"/>
              <a:t>ACTIVITY 2: Group Discussion</a:t>
            </a:r>
            <a:br>
              <a:rPr lang="en-GB" b="1" dirty="0" smtClean="0"/>
            </a:br>
            <a:r>
              <a:rPr lang="en-GB" b="1" dirty="0" smtClean="0"/>
              <a:t>Would PAL be suitable for you?</a:t>
            </a:r>
            <a:br>
              <a:rPr lang="en-GB" b="1" dirty="0" smtClean="0"/>
            </a:br>
            <a:endParaRPr lang="en-GB" b="1" dirty="0" smtClean="0"/>
          </a:p>
        </p:txBody>
      </p:sp>
      <p:sp>
        <p:nvSpPr>
          <p:cNvPr id="3" name="Content Placeholder 2"/>
          <p:cNvSpPr>
            <a:spLocks noGrp="1"/>
          </p:cNvSpPr>
          <p:nvPr>
            <p:ph idx="1"/>
          </p:nvPr>
        </p:nvSpPr>
        <p:spPr>
          <a:xfrm>
            <a:off x="395536" y="1916832"/>
            <a:ext cx="7566025" cy="4273550"/>
          </a:xfrm>
        </p:spPr>
        <p:txBody>
          <a:bodyPr/>
          <a:lstStyle/>
          <a:p>
            <a:pPr marL="0" indent="0">
              <a:buFontTx/>
              <a:buNone/>
              <a:defRPr/>
            </a:pPr>
            <a:r>
              <a:rPr lang="en-GB" sz="2400" b="1" dirty="0" smtClean="0"/>
              <a:t>Discuss: Would PAL suit your area?…</a:t>
            </a:r>
          </a:p>
          <a:p>
            <a:pPr>
              <a:buFontTx/>
              <a:buChar char="-"/>
              <a:defRPr/>
            </a:pPr>
            <a:r>
              <a:rPr lang="en-GB" sz="2400" dirty="0" smtClean="0">
                <a:solidFill>
                  <a:srgbClr val="7030A0"/>
                </a:solidFill>
              </a:rPr>
              <a:t>This may be a programme or module you are already offering</a:t>
            </a:r>
          </a:p>
          <a:p>
            <a:pPr>
              <a:buFontTx/>
              <a:buChar char="-"/>
              <a:defRPr/>
            </a:pPr>
            <a:endParaRPr lang="en-GB" sz="2400" dirty="0" smtClean="0">
              <a:solidFill>
                <a:srgbClr val="7030A0"/>
              </a:solidFill>
            </a:endParaRPr>
          </a:p>
          <a:p>
            <a:pPr>
              <a:buFontTx/>
              <a:buChar char="-"/>
              <a:defRPr/>
            </a:pPr>
            <a:r>
              <a:rPr lang="en-GB" sz="2400" dirty="0" smtClean="0">
                <a:solidFill>
                  <a:srgbClr val="7030A0"/>
                </a:solidFill>
              </a:rPr>
              <a:t>It could be aspiration – what you would </a:t>
            </a:r>
            <a:r>
              <a:rPr lang="en-GB" sz="2400" i="1" dirty="0" smtClean="0">
                <a:solidFill>
                  <a:srgbClr val="7030A0"/>
                </a:solidFill>
              </a:rPr>
              <a:t>like </a:t>
            </a:r>
            <a:r>
              <a:rPr lang="en-GB" sz="2400" dirty="0" smtClean="0">
                <a:solidFill>
                  <a:srgbClr val="7030A0"/>
                </a:solidFill>
              </a:rPr>
              <a:t>to do if resources were not an issue</a:t>
            </a:r>
          </a:p>
          <a:p>
            <a:pPr>
              <a:buFontTx/>
              <a:buChar char="-"/>
              <a:defRPr/>
            </a:pPr>
            <a:endParaRPr lang="en-GB" sz="2400" dirty="0" smtClean="0">
              <a:solidFill>
                <a:srgbClr val="7030A0"/>
              </a:solidFill>
            </a:endParaRPr>
          </a:p>
          <a:p>
            <a:pPr marL="0" indent="0">
              <a:buNone/>
              <a:defRPr/>
            </a:pPr>
            <a:r>
              <a:rPr lang="en-GB" sz="2400" b="1" dirty="0" smtClean="0"/>
              <a:t>Identify and feedback what issues, or potential issues, you might face in introducing PAL.</a:t>
            </a:r>
            <a:endParaRPr lang="en-GB" sz="2400" b="1" dirty="0"/>
          </a:p>
        </p:txBody>
      </p:sp>
    </p:spTree>
    <p:extLst>
      <p:ext uri="{BB962C8B-B14F-4D97-AF65-F5344CB8AC3E}">
        <p14:creationId xmlns:p14="http://schemas.microsoft.com/office/powerpoint/2010/main" val="2030373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PAL website</a:t>
            </a:r>
            <a:endParaRPr lang="en-GB" dirty="0"/>
          </a:p>
        </p:txBody>
      </p:sp>
      <p:sp>
        <p:nvSpPr>
          <p:cNvPr id="3" name="Content Placeholder 2"/>
          <p:cNvSpPr>
            <a:spLocks noGrp="1"/>
          </p:cNvSpPr>
          <p:nvPr>
            <p:ph idx="1"/>
          </p:nvPr>
        </p:nvSpPr>
        <p:spPr>
          <a:xfrm>
            <a:off x="751113" y="1412776"/>
            <a:ext cx="8105549" cy="4713387"/>
          </a:xfrm>
        </p:spPr>
        <p:txBody>
          <a:bodyPr/>
          <a:lstStyle/>
          <a:p>
            <a:r>
              <a:rPr lang="en-GB" sz="1600" dirty="0" smtClean="0">
                <a:hlinkClick r:id="rId2"/>
              </a:rPr>
              <a:t>https</a:t>
            </a:r>
            <a:r>
              <a:rPr lang="en-GB" sz="1600" dirty="0">
                <a:hlinkClick r:id="rId2"/>
              </a:rPr>
              <a:t>://</a:t>
            </a:r>
            <a:r>
              <a:rPr lang="en-GB" sz="1600" dirty="0" smtClean="0">
                <a:hlinkClick r:id="rId2"/>
              </a:rPr>
              <a:t>wiki.brookes.ac.uk/display/PAL/Becoming+a+PAL</a:t>
            </a:r>
            <a:endParaRPr lang="en-GB" sz="1600" dirty="0" smtClean="0"/>
          </a:p>
          <a:p>
            <a:endParaRPr lang="en-GB" sz="1600" dirty="0" smtClean="0"/>
          </a:p>
          <a:p>
            <a:pPr marL="0" indent="0">
              <a:buNone/>
            </a:pPr>
            <a:r>
              <a:rPr lang="en-GB" sz="2000" dirty="0" smtClean="0"/>
              <a:t>Outline of the organisation of </a:t>
            </a:r>
            <a:r>
              <a:rPr lang="en-GB" sz="2000" dirty="0" err="1" smtClean="0"/>
              <a:t>FoB</a:t>
            </a:r>
            <a:r>
              <a:rPr lang="en-GB" sz="2000" dirty="0" smtClean="0"/>
              <a:t> PAL</a:t>
            </a:r>
          </a:p>
          <a:p>
            <a:r>
              <a:rPr lang="en-GB" dirty="0">
                <a:hlinkClick r:id="rId3"/>
              </a:rPr>
              <a:t>https://</a:t>
            </a:r>
            <a:r>
              <a:rPr lang="en-GB" dirty="0" smtClean="0">
                <a:hlinkClick r:id="rId3"/>
              </a:rPr>
              <a:t>wiki.brookes.ac.uk/display/PAL/How+to+run+a+PAL+scheme</a:t>
            </a:r>
            <a:endParaRPr lang="en-GB" dirty="0" smtClean="0"/>
          </a:p>
          <a:p>
            <a:pPr marL="0" indent="0">
              <a:buNone/>
            </a:pPr>
            <a:r>
              <a:rPr lang="en-GB" sz="2000" dirty="0" smtClean="0"/>
              <a:t>Other sources of information about setting up a PAL</a:t>
            </a:r>
          </a:p>
          <a:p>
            <a:r>
              <a:rPr lang="en-GB" dirty="0">
                <a:hlinkClick r:id="rId4"/>
              </a:rPr>
              <a:t>http://www.gla.ac.uk/about/wideningparticipation/peerassisted</a:t>
            </a:r>
            <a:r>
              <a:rPr lang="en-GB" dirty="0" smtClean="0">
                <a:hlinkClick r:id="rId4"/>
              </a:rPr>
              <a:t>/</a:t>
            </a:r>
            <a:endParaRPr lang="en-GB" dirty="0" smtClean="0"/>
          </a:p>
          <a:p>
            <a:r>
              <a:rPr lang="en-GB" u="sng" dirty="0">
                <a:hlinkClick r:id="rId5"/>
              </a:rPr>
              <a:t>http://</a:t>
            </a:r>
            <a:r>
              <a:rPr lang="en-GB" u="sng" dirty="0" smtClean="0">
                <a:hlinkClick r:id="rId5"/>
              </a:rPr>
              <a:t>www.peerlearning.ac.uk</a:t>
            </a:r>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22034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“Student engagement..</a:t>
            </a:r>
          </a:p>
        </p:txBody>
      </p:sp>
      <p:sp>
        <p:nvSpPr>
          <p:cNvPr id="3" name="Subtitle 2"/>
          <p:cNvSpPr>
            <a:spLocks noGrp="1"/>
          </p:cNvSpPr>
          <p:nvPr>
            <p:ph type="subTitle" idx="1"/>
          </p:nvPr>
        </p:nvSpPr>
        <p:spPr>
          <a:xfrm>
            <a:off x="755576" y="1988840"/>
            <a:ext cx="7453635" cy="4473585"/>
          </a:xfrm>
        </p:spPr>
        <p:txBody>
          <a:bodyPr/>
          <a:lstStyle/>
          <a:p>
            <a:r>
              <a:rPr lang="en-GB" dirty="0"/>
              <a:t> …is concerned with the interaction between </a:t>
            </a:r>
            <a:r>
              <a:rPr lang="en-GB" u="sng" dirty="0"/>
              <a:t>the time, effort and other relevant resources</a:t>
            </a:r>
            <a:r>
              <a:rPr lang="en-GB" dirty="0"/>
              <a:t> </a:t>
            </a:r>
            <a:r>
              <a:rPr lang="en-GB" b="1" dirty="0"/>
              <a:t>invested by both students and their institutions </a:t>
            </a:r>
            <a:r>
              <a:rPr lang="en-GB" dirty="0"/>
              <a:t>intended to optimise the student experience and enhance the learning outcomes and development of students and the performance, and reputation of the institution.”</a:t>
            </a:r>
          </a:p>
          <a:p>
            <a:r>
              <a:rPr lang="en-GB" dirty="0"/>
              <a:t>(</a:t>
            </a:r>
            <a:r>
              <a:rPr lang="en-GB" dirty="0" err="1"/>
              <a:t>Trowler</a:t>
            </a:r>
            <a:r>
              <a:rPr lang="en-GB" dirty="0"/>
              <a:t>, 2010: 3</a:t>
            </a:r>
            <a:r>
              <a:rPr lang="en-GB" dirty="0" smtClean="0"/>
              <a:t>)</a:t>
            </a:r>
          </a:p>
          <a:p>
            <a:endParaRPr lang="en-GB" dirty="0"/>
          </a:p>
          <a:p>
            <a:endParaRPr lang="en-GB" dirty="0"/>
          </a:p>
          <a:p>
            <a:pPr algn="r"/>
            <a:r>
              <a:rPr lang="en-GB" sz="1200" dirty="0" err="1"/>
              <a:t>Trowler</a:t>
            </a:r>
            <a:r>
              <a:rPr lang="en-GB" sz="1200" dirty="0"/>
              <a:t>, V. (2010) </a:t>
            </a:r>
            <a:r>
              <a:rPr lang="en-GB" sz="1200" i="1" dirty="0"/>
              <a:t>Student Engagement Literature Review , York: The Higher Education Academy</a:t>
            </a:r>
            <a:endParaRPr lang="en-GB" sz="1200" dirty="0"/>
          </a:p>
          <a:p>
            <a:endParaRPr lang="en-GB" dirty="0"/>
          </a:p>
        </p:txBody>
      </p:sp>
    </p:spTree>
    <p:extLst>
      <p:ext uri="{BB962C8B-B14F-4D97-AF65-F5344CB8AC3E}">
        <p14:creationId xmlns:p14="http://schemas.microsoft.com/office/powerpoint/2010/main" val="286370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Conference Theme</a:t>
            </a:r>
            <a:endParaRPr lang="en-GB" dirty="0"/>
          </a:p>
        </p:txBody>
      </p:sp>
      <p:sp>
        <p:nvSpPr>
          <p:cNvPr id="3" name="Content Placeholder 2"/>
          <p:cNvSpPr>
            <a:spLocks noGrp="1"/>
          </p:cNvSpPr>
          <p:nvPr>
            <p:ph idx="1"/>
          </p:nvPr>
        </p:nvSpPr>
        <p:spPr/>
        <p:txBody>
          <a:bodyPr>
            <a:normAutofit/>
          </a:bodyPr>
          <a:lstStyle/>
          <a:p>
            <a:pPr marL="0" indent="0">
              <a:buNone/>
            </a:pPr>
            <a:r>
              <a:rPr lang="en-GB" sz="2000" b="1" dirty="0">
                <a:latin typeface="Arial" pitchFamily="34" charset="0"/>
                <a:cs typeface="Arial" pitchFamily="34" charset="0"/>
              </a:rPr>
              <a:t>Student Engagement: What does it mean? What does it look like</a:t>
            </a:r>
            <a:r>
              <a:rPr lang="en-GB" sz="2000" b="1" dirty="0" smtClean="0">
                <a:latin typeface="Arial" pitchFamily="34" charset="0"/>
                <a:cs typeface="Arial" pitchFamily="34" charset="0"/>
              </a:rPr>
              <a:t>?</a:t>
            </a:r>
          </a:p>
          <a:p>
            <a:pPr marL="0" indent="0">
              <a:buNone/>
            </a:pPr>
            <a:r>
              <a:rPr lang="en-GB" sz="2800" dirty="0" smtClean="0">
                <a:latin typeface="Arial" pitchFamily="34" charset="0"/>
                <a:cs typeface="Arial" pitchFamily="34" charset="0"/>
              </a:rPr>
              <a:t>From my perspective as a PAL co-ordinator</a:t>
            </a:r>
            <a:endParaRPr lang="en-GB" sz="2800" dirty="0">
              <a:latin typeface="Arial" pitchFamily="34" charset="0"/>
              <a:cs typeface="Arial" pitchFamily="34" charset="0"/>
            </a:endParaRPr>
          </a:p>
          <a:p>
            <a:r>
              <a:rPr lang="en-GB" sz="2800" dirty="0" smtClean="0">
                <a:latin typeface="Arial" pitchFamily="34" charset="0"/>
                <a:cs typeface="Arial" pitchFamily="34" charset="0"/>
              </a:rPr>
              <a:t>engagement with learning (</a:t>
            </a:r>
            <a:r>
              <a:rPr lang="en-GB" sz="2800" dirty="0" err="1" smtClean="0">
                <a:latin typeface="Arial" pitchFamily="34" charset="0"/>
                <a:cs typeface="Arial" pitchFamily="34" charset="0"/>
              </a:rPr>
              <a:t>Astin</a:t>
            </a:r>
            <a:r>
              <a:rPr lang="en-GB" sz="2800" dirty="0" smtClean="0">
                <a:latin typeface="Arial" pitchFamily="34" charset="0"/>
                <a:cs typeface="Arial" pitchFamily="34" charset="0"/>
              </a:rPr>
              <a:t>, 1993)</a:t>
            </a:r>
          </a:p>
          <a:p>
            <a:r>
              <a:rPr lang="en-GB" sz="2800" dirty="0" smtClean="0">
                <a:latin typeface="Arial" pitchFamily="34" charset="0"/>
                <a:cs typeface="Arial" pitchFamily="34" charset="0"/>
              </a:rPr>
              <a:t>student ‘voice’ </a:t>
            </a:r>
          </a:p>
          <a:p>
            <a:r>
              <a:rPr lang="en-GB" sz="2800" dirty="0">
                <a:latin typeface="Arial" pitchFamily="34" charset="0"/>
                <a:cs typeface="Arial" pitchFamily="34" charset="0"/>
              </a:rPr>
              <a:t>student </a:t>
            </a:r>
            <a:r>
              <a:rPr lang="en-GB" sz="2800" dirty="0" smtClean="0">
                <a:latin typeface="Arial" pitchFamily="34" charset="0"/>
                <a:cs typeface="Arial" pitchFamily="34" charset="0"/>
              </a:rPr>
              <a:t>identity (</a:t>
            </a:r>
            <a:r>
              <a:rPr lang="en-GB" sz="2800" dirty="0" err="1">
                <a:latin typeface="Arial" pitchFamily="34" charset="0"/>
                <a:cs typeface="Arial" pitchFamily="34" charset="0"/>
              </a:rPr>
              <a:t>Trowler</a:t>
            </a:r>
            <a:r>
              <a:rPr lang="en-GB" sz="2800" dirty="0">
                <a:latin typeface="Arial" pitchFamily="34" charset="0"/>
                <a:cs typeface="Arial" pitchFamily="34" charset="0"/>
              </a:rPr>
              <a:t>, 2010</a:t>
            </a:r>
            <a:r>
              <a:rPr lang="en-GB" sz="2800" dirty="0" smtClean="0">
                <a:latin typeface="Arial" pitchFamily="34" charset="0"/>
                <a:cs typeface="Arial" pitchFamily="34" charset="0"/>
              </a:rPr>
              <a:t>)</a:t>
            </a:r>
          </a:p>
          <a:p>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a:p>
            <a:endParaRPr lang="en-GB" sz="2800" dirty="0">
              <a:latin typeface="Arial" pitchFamily="34" charset="0"/>
              <a:cs typeface="Arial" pitchFamily="34" charset="0"/>
            </a:endParaRPr>
          </a:p>
        </p:txBody>
      </p:sp>
    </p:spTree>
    <p:extLst>
      <p:ext uri="{BB962C8B-B14F-4D97-AF65-F5344CB8AC3E}">
        <p14:creationId xmlns:p14="http://schemas.microsoft.com/office/powerpoint/2010/main" val="2673226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536" y="0"/>
            <a:ext cx="8229600" cy="1143000"/>
          </a:xfrm>
        </p:spPr>
        <p:txBody>
          <a:bodyPr/>
          <a:lstStyle/>
          <a:p>
            <a:pPr algn="l"/>
            <a:r>
              <a:rPr lang="en-GB" dirty="0" smtClean="0"/>
              <a:t>Role of a PAL leader</a:t>
            </a:r>
            <a:endParaRPr lang="en-GB" dirty="0"/>
          </a:p>
        </p:txBody>
      </p:sp>
      <p:sp>
        <p:nvSpPr>
          <p:cNvPr id="13315" name="Rectangle 3"/>
          <p:cNvSpPr>
            <a:spLocks noGrp="1" noChangeArrowheads="1"/>
          </p:cNvSpPr>
          <p:nvPr>
            <p:ph type="body" idx="1"/>
          </p:nvPr>
        </p:nvSpPr>
        <p:spPr>
          <a:xfrm>
            <a:off x="323528" y="998290"/>
            <a:ext cx="8496944" cy="5859710"/>
          </a:xfrm>
        </p:spPr>
        <p:txBody>
          <a:bodyPr>
            <a:normAutofit/>
          </a:bodyPr>
          <a:lstStyle/>
          <a:p>
            <a:r>
              <a:rPr lang="en-US" sz="2800" dirty="0">
                <a:latin typeface="Arial" pitchFamily="34" charset="0"/>
                <a:cs typeface="Arial" pitchFamily="34" charset="0"/>
              </a:rPr>
              <a:t>PAL Leader is </a:t>
            </a:r>
            <a:r>
              <a:rPr lang="en-US" sz="2800" dirty="0" smtClean="0">
                <a:latin typeface="Arial" pitchFamily="34" charset="0"/>
                <a:cs typeface="Arial" pitchFamily="34" charset="0"/>
              </a:rPr>
              <a:t>responsible </a:t>
            </a:r>
            <a:r>
              <a:rPr lang="en-US" sz="2800" dirty="0">
                <a:latin typeface="Arial" pitchFamily="34" charset="0"/>
                <a:cs typeface="Arial" pitchFamily="34" charset="0"/>
              </a:rPr>
              <a:t>for providing useful and helpful advice</a:t>
            </a:r>
            <a:endParaRPr lang="en-GB" sz="2800" dirty="0">
              <a:latin typeface="Arial" pitchFamily="34" charset="0"/>
              <a:cs typeface="Arial" pitchFamily="34" charset="0"/>
            </a:endParaRPr>
          </a:p>
          <a:p>
            <a:r>
              <a:rPr lang="en-US" sz="2800" dirty="0" smtClean="0">
                <a:latin typeface="Arial" pitchFamily="34" charset="0"/>
                <a:cs typeface="Arial" pitchFamily="34" charset="0"/>
              </a:rPr>
              <a:t>Collaborative </a:t>
            </a:r>
            <a:r>
              <a:rPr lang="en-US" sz="2800" dirty="0">
                <a:latin typeface="Arial" pitchFamily="34" charset="0"/>
                <a:cs typeface="Arial" pitchFamily="34" charset="0"/>
              </a:rPr>
              <a:t>learning, sharing knowledge in a friendly atmosphere </a:t>
            </a:r>
            <a:endParaRPr lang="en-GB" sz="2800" dirty="0">
              <a:latin typeface="Arial" pitchFamily="34" charset="0"/>
              <a:cs typeface="Arial" pitchFamily="34" charset="0"/>
            </a:endParaRPr>
          </a:p>
          <a:p>
            <a:r>
              <a:rPr lang="en-US" sz="2800" dirty="0">
                <a:latin typeface="Arial" pitchFamily="34" charset="0"/>
                <a:cs typeface="Arial" pitchFamily="34" charset="0"/>
              </a:rPr>
              <a:t>Better understanding of the module and assignments </a:t>
            </a:r>
            <a:endParaRPr lang="en-GB" sz="2800" dirty="0">
              <a:latin typeface="Arial" pitchFamily="34" charset="0"/>
              <a:cs typeface="Arial" pitchFamily="34" charset="0"/>
            </a:endParaRPr>
          </a:p>
          <a:p>
            <a:r>
              <a:rPr lang="en-US" sz="2800" dirty="0">
                <a:latin typeface="Arial" pitchFamily="34" charset="0"/>
                <a:cs typeface="Arial" pitchFamily="34" charset="0"/>
              </a:rPr>
              <a:t>Improved ability to work in groups</a:t>
            </a:r>
            <a:endParaRPr lang="en-GB" sz="2800" dirty="0">
              <a:latin typeface="Arial" pitchFamily="34" charset="0"/>
              <a:cs typeface="Arial" pitchFamily="34" charset="0"/>
            </a:endParaRPr>
          </a:p>
          <a:p>
            <a:r>
              <a:rPr lang="en-US" sz="2800" dirty="0">
                <a:latin typeface="Arial" pitchFamily="34" charset="0"/>
                <a:cs typeface="Arial" pitchFamily="34" charset="0"/>
              </a:rPr>
              <a:t>Increased motivation and self confidence</a:t>
            </a:r>
            <a:endParaRPr lang="en-GB" sz="2800" dirty="0">
              <a:latin typeface="Arial" pitchFamily="34" charset="0"/>
              <a:cs typeface="Arial" pitchFamily="34" charset="0"/>
            </a:endParaRPr>
          </a:p>
          <a:p>
            <a:r>
              <a:rPr lang="en-US" sz="2800" dirty="0">
                <a:latin typeface="Arial" pitchFamily="34" charset="0"/>
                <a:cs typeface="Arial" pitchFamily="34" charset="0"/>
              </a:rPr>
              <a:t>Improved </a:t>
            </a:r>
            <a:r>
              <a:rPr lang="en-US" sz="2800" dirty="0" smtClean="0">
                <a:latin typeface="Arial" pitchFamily="34" charset="0"/>
                <a:cs typeface="Arial" pitchFamily="34" charset="0"/>
              </a:rPr>
              <a:t>grades</a:t>
            </a:r>
          </a:p>
          <a:p>
            <a:endParaRPr lang="en-US" sz="2800" dirty="0"/>
          </a:p>
          <a:p>
            <a:endParaRPr lang="en-GB" sz="2000" dirty="0"/>
          </a:p>
        </p:txBody>
      </p:sp>
    </p:spTree>
    <p:extLst>
      <p:ext uri="{BB962C8B-B14F-4D97-AF65-F5344CB8AC3E}">
        <p14:creationId xmlns:p14="http://schemas.microsoft.com/office/powerpoint/2010/main" val="120614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Benefits to PAL leaders</a:t>
            </a:r>
            <a:br>
              <a:rPr lang="en-GB" sz="3100" dirty="0" smtClean="0"/>
            </a:br>
            <a:r>
              <a:rPr lang="en-GB" sz="3100" dirty="0" smtClean="0"/>
              <a:t>(Micro, et.al.2006) </a:t>
            </a:r>
            <a:br>
              <a:rPr lang="en-GB" sz="3100" dirty="0" smtClean="0"/>
            </a:br>
            <a:endParaRPr lang="en-GB" sz="3100" dirty="0"/>
          </a:p>
        </p:txBody>
      </p:sp>
      <p:sp>
        <p:nvSpPr>
          <p:cNvPr id="3" name="Content Placeholder 2"/>
          <p:cNvSpPr>
            <a:spLocks noGrp="1"/>
          </p:cNvSpPr>
          <p:nvPr>
            <p:ph idx="1"/>
          </p:nvPr>
        </p:nvSpPr>
        <p:spPr/>
        <p:txBody>
          <a:bodyPr>
            <a:normAutofit fontScale="92500" lnSpcReduction="20000"/>
          </a:bodyPr>
          <a:lstStyle/>
          <a:p>
            <a:r>
              <a:rPr lang="en-GB" sz="3600" dirty="0" smtClean="0"/>
              <a:t>cognitive</a:t>
            </a:r>
          </a:p>
          <a:p>
            <a:r>
              <a:rPr lang="en-GB" sz="3600" dirty="0" smtClean="0"/>
              <a:t>personal</a:t>
            </a:r>
          </a:p>
          <a:p>
            <a:r>
              <a:rPr lang="en-GB" sz="3600" u="sng" dirty="0"/>
              <a:t>i</a:t>
            </a:r>
            <a:r>
              <a:rPr lang="en-GB" sz="3600" u="sng" dirty="0" smtClean="0"/>
              <a:t>nstrumental</a:t>
            </a:r>
          </a:p>
          <a:p>
            <a:endParaRPr lang="en-GB" sz="3600" dirty="0"/>
          </a:p>
          <a:p>
            <a:r>
              <a:rPr lang="en-GB" sz="3600" dirty="0" smtClean="0"/>
              <a:t>And to the institution?</a:t>
            </a:r>
          </a:p>
          <a:p>
            <a:r>
              <a:rPr lang="en-GB" sz="3600" dirty="0" smtClean="0"/>
              <a:t>“what it means to be a student, and a teacher, in higher education.” </a:t>
            </a:r>
            <a:r>
              <a:rPr lang="en-GB" sz="2800" dirty="0" smtClean="0"/>
              <a:t>p286</a:t>
            </a:r>
            <a:endParaRPr lang="en-GB" sz="2800" dirty="0"/>
          </a:p>
        </p:txBody>
      </p:sp>
      <p:sp>
        <p:nvSpPr>
          <p:cNvPr id="4" name="TextBox 3"/>
          <p:cNvSpPr txBox="1"/>
          <p:nvPr/>
        </p:nvSpPr>
        <p:spPr>
          <a:xfrm>
            <a:off x="4059747" y="6140613"/>
            <a:ext cx="4896544" cy="553998"/>
          </a:xfrm>
          <a:prstGeom prst="rect">
            <a:avLst/>
          </a:prstGeom>
          <a:noFill/>
        </p:spPr>
        <p:txBody>
          <a:bodyPr wrap="square" rtlCol="0">
            <a:spAutoFit/>
          </a:bodyPr>
          <a:lstStyle/>
          <a:p>
            <a:r>
              <a:rPr lang="en-GB" sz="1000" dirty="0" smtClean="0">
                <a:solidFill>
                  <a:schemeClr val="bg2"/>
                </a:solidFill>
              </a:rPr>
              <a:t>Micro, M, </a:t>
            </a:r>
            <a:r>
              <a:rPr lang="en-GB" sz="1000" dirty="0" err="1" smtClean="0">
                <a:solidFill>
                  <a:schemeClr val="bg2"/>
                </a:solidFill>
              </a:rPr>
              <a:t>Streitwieser</a:t>
            </a:r>
            <a:r>
              <a:rPr lang="en-GB" sz="1000" dirty="0" smtClean="0">
                <a:solidFill>
                  <a:schemeClr val="bg2"/>
                </a:solidFill>
              </a:rPr>
              <a:t>, B. and Light, G., 2006. Undergraduates Leading Undergraduates: Peer Facilitation in a Science Workshop Program. </a:t>
            </a:r>
            <a:r>
              <a:rPr lang="en-GB" sz="1000" i="1" dirty="0" smtClean="0">
                <a:solidFill>
                  <a:schemeClr val="bg2"/>
                </a:solidFill>
              </a:rPr>
              <a:t>Innovative Higher Education</a:t>
            </a:r>
            <a:r>
              <a:rPr lang="en-GB" sz="1000" dirty="0" smtClean="0">
                <a:solidFill>
                  <a:schemeClr val="bg2"/>
                </a:solidFill>
              </a:rPr>
              <a:t>, 30 (4)</a:t>
            </a:r>
            <a:endParaRPr lang="en-GB" sz="1000" dirty="0">
              <a:solidFill>
                <a:schemeClr val="bg2"/>
              </a:solidFill>
            </a:endParaRPr>
          </a:p>
        </p:txBody>
      </p:sp>
    </p:spTree>
    <p:extLst>
      <p:ext uri="{BB962C8B-B14F-4D97-AF65-F5344CB8AC3E}">
        <p14:creationId xmlns:p14="http://schemas.microsoft.com/office/powerpoint/2010/main" val="348297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0808"/>
            <a:ext cx="8136904" cy="2862322"/>
          </a:xfrm>
          <a:prstGeom prst="rect">
            <a:avLst/>
          </a:prstGeom>
        </p:spPr>
        <p:txBody>
          <a:bodyPr wrap="square">
            <a:spAutoFit/>
          </a:bodyPr>
          <a:lstStyle/>
          <a:p>
            <a:r>
              <a:rPr lang="en-GB" sz="1800" dirty="0" smtClean="0">
                <a:solidFill>
                  <a:schemeClr val="bg2"/>
                </a:solidFill>
              </a:rPr>
              <a:t>“My </a:t>
            </a:r>
            <a:r>
              <a:rPr lang="en-GB" sz="1800" dirty="0">
                <a:solidFill>
                  <a:schemeClr val="bg2"/>
                </a:solidFill>
              </a:rPr>
              <a:t>experience as a PAL Leader has enabled me to develop my communication skills, whilst building new relationships with first year students. It has been an opportunity for me to keep my knowledge and understanding of accounting topics up to date, acting as a revision session for me.  Initially, students are quite timid and nervous when they are asking questions, however, they begin to relax and become more confident when the PAL is friendly and letting the student go at their own </a:t>
            </a:r>
            <a:r>
              <a:rPr lang="en-GB" sz="1800" dirty="0" smtClean="0">
                <a:solidFill>
                  <a:schemeClr val="bg2"/>
                </a:solidFill>
              </a:rPr>
              <a:t>pace”. </a:t>
            </a:r>
          </a:p>
          <a:p>
            <a:endParaRPr lang="en-GB" sz="1800" dirty="0" smtClean="0">
              <a:solidFill>
                <a:schemeClr val="bg2"/>
              </a:solidFill>
            </a:endParaRPr>
          </a:p>
          <a:p>
            <a:r>
              <a:rPr lang="en-GB" sz="1800" b="1" dirty="0">
                <a:solidFill>
                  <a:srgbClr val="222222"/>
                </a:solidFill>
              </a:rPr>
              <a:t>Vicky</a:t>
            </a:r>
            <a:r>
              <a:rPr lang="en-GB" sz="1800" dirty="0">
                <a:solidFill>
                  <a:schemeClr val="bg2"/>
                </a:solidFill>
              </a:rPr>
              <a:t> </a:t>
            </a:r>
            <a:r>
              <a:rPr lang="en-GB" sz="1800" b="1" dirty="0">
                <a:solidFill>
                  <a:srgbClr val="222222"/>
                </a:solidFill>
              </a:rPr>
              <a:t>Phillips</a:t>
            </a:r>
            <a:r>
              <a:rPr lang="en-GB" sz="1800" b="1" dirty="0" smtClean="0">
                <a:solidFill>
                  <a:srgbClr val="222222"/>
                </a:solidFill>
              </a:rPr>
              <a:t>, </a:t>
            </a:r>
            <a:r>
              <a:rPr lang="en-GB" sz="1800" b="1" dirty="0">
                <a:solidFill>
                  <a:srgbClr val="222222"/>
                </a:solidFill>
              </a:rPr>
              <a:t>BSc Accounting and </a:t>
            </a:r>
            <a:r>
              <a:rPr lang="en-GB" sz="1800" b="1" dirty="0" smtClean="0">
                <a:solidFill>
                  <a:srgbClr val="222222"/>
                </a:solidFill>
              </a:rPr>
              <a:t>Finance</a:t>
            </a:r>
          </a:p>
          <a:p>
            <a:r>
              <a:rPr lang="en-GB" sz="1800" b="1" dirty="0" smtClean="0">
                <a:solidFill>
                  <a:srgbClr val="222222"/>
                </a:solidFill>
              </a:rPr>
              <a:t>PAL Leader (Semester 1) PAL Mentor (Semester 2)</a:t>
            </a:r>
            <a:r>
              <a:rPr lang="en-GB" sz="1800" dirty="0" smtClean="0">
                <a:solidFill>
                  <a:schemeClr val="bg2"/>
                </a:solidFill>
              </a:rPr>
              <a:t> </a:t>
            </a:r>
            <a:endParaRPr lang="en-GB" sz="1800" dirty="0">
              <a:solidFill>
                <a:schemeClr val="bg2"/>
              </a:solidFill>
            </a:endParaRPr>
          </a:p>
        </p:txBody>
      </p:sp>
      <p:sp>
        <p:nvSpPr>
          <p:cNvPr id="3" name="Rectangle 2"/>
          <p:cNvSpPr txBox="1">
            <a:spLocks noChangeArrowheads="1"/>
          </p:cNvSpPr>
          <p:nvPr/>
        </p:nvSpPr>
        <p:spPr>
          <a:xfrm>
            <a:off x="521094" y="548680"/>
            <a:ext cx="7827963" cy="947737"/>
          </a:xfrm>
          <a:prstGeom prst="rect">
            <a:avLst/>
          </a:prstGeom>
        </p:spPr>
        <p:txBody>
          <a:bodyPr>
            <a:normAutofit/>
          </a:bodyPr>
          <a:lstStyle>
            <a:lvl1pPr algn="l" rtl="0" fontAlgn="base">
              <a:spcBef>
                <a:spcPct val="0"/>
              </a:spcBef>
              <a:spcAft>
                <a:spcPct val="0"/>
              </a:spcAft>
              <a:defRPr sz="2800" b="1" kern="1200" cap="all">
                <a:solidFill>
                  <a:schemeClr val="tx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a:lstStyle>
          <a:p>
            <a:r>
              <a:rPr lang="en-US" sz="2400" dirty="0" smtClean="0"/>
              <a:t>The benefits of being a PAL Leader</a:t>
            </a:r>
            <a:r>
              <a:rPr lang="en-GB" dirty="0" smtClean="0"/>
              <a:t> </a:t>
            </a:r>
            <a:br>
              <a:rPr lang="en-GB" dirty="0" smtClean="0"/>
            </a:br>
            <a:endParaRPr lang="en-GB" dirty="0"/>
          </a:p>
        </p:txBody>
      </p:sp>
    </p:spTree>
    <p:extLst>
      <p:ext uri="{BB962C8B-B14F-4D97-AF65-F5344CB8AC3E}">
        <p14:creationId xmlns:p14="http://schemas.microsoft.com/office/powerpoint/2010/main" val="257072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865" y="4516684"/>
            <a:ext cx="7380842" cy="1754326"/>
          </a:xfrm>
          <a:prstGeom prst="rect">
            <a:avLst/>
          </a:prstGeom>
          <a:noFill/>
        </p:spPr>
        <p:txBody>
          <a:bodyPr wrap="square" rtlCol="0">
            <a:spAutoFit/>
          </a:bodyPr>
          <a:lstStyle/>
          <a:p>
            <a:r>
              <a:rPr lang="en-GB" sz="1800" dirty="0" smtClean="0">
                <a:solidFill>
                  <a:schemeClr val="bg2"/>
                </a:solidFill>
                <a:effectLst/>
              </a:rPr>
              <a:t>I found it a really rewarding experience and know it has benefited a number of students who took the time to make use of the scheme. I have secured a job as part of a finance graduate scheme and was pleased to be able to use a number of examples from my experience as a PAL leader during the recruitment process. </a:t>
            </a:r>
          </a:p>
          <a:p>
            <a:r>
              <a:rPr lang="en-GB" sz="1800" b="1" dirty="0" smtClean="0">
                <a:solidFill>
                  <a:schemeClr val="bg2"/>
                </a:solidFill>
                <a:effectLst/>
              </a:rPr>
              <a:t>Jack Chamberlain, BA Accounting and Business</a:t>
            </a:r>
            <a:endParaRPr lang="en-GB" sz="1800" b="1" dirty="0">
              <a:solidFill>
                <a:schemeClr val="bg2"/>
              </a:solidFill>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380" y="4516684"/>
            <a:ext cx="1151396" cy="181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1916832"/>
            <a:ext cx="7188120" cy="2800767"/>
          </a:xfrm>
          <a:prstGeom prst="rect">
            <a:avLst/>
          </a:prstGeom>
          <a:noFill/>
        </p:spPr>
        <p:txBody>
          <a:bodyPr wrap="square" rtlCol="0">
            <a:spAutoFit/>
          </a:bodyPr>
          <a:lstStyle/>
          <a:p>
            <a:r>
              <a:rPr lang="en-GB" sz="1800" dirty="0" smtClean="0">
                <a:solidFill>
                  <a:schemeClr val="bg2"/>
                </a:solidFill>
              </a:rPr>
              <a:t>I struggled a lot in first year and I found it really helpful to meet PAL Leaders, other students like me who would understand the experience I was going through. Now I help other students who are struggling to cope with deadlines, the dynamics of group work and how to tackle an assignment. I talk to students that come to PAL sessions about how they feel about problems such as time management now and how they might be able to change it. </a:t>
            </a:r>
            <a:r>
              <a:rPr lang="en-GB" sz="1800" b="1" dirty="0" smtClean="0">
                <a:solidFill>
                  <a:schemeClr val="bg2"/>
                </a:solidFill>
              </a:rPr>
              <a:t>Sarah Brice, BA (</a:t>
            </a:r>
            <a:r>
              <a:rPr lang="en-GB" sz="1800" b="1" dirty="0" err="1" smtClean="0">
                <a:solidFill>
                  <a:schemeClr val="bg2"/>
                </a:solidFill>
              </a:rPr>
              <a:t>Hons</a:t>
            </a:r>
            <a:r>
              <a:rPr lang="en-GB" sz="1800" b="1" dirty="0" smtClean="0">
                <a:solidFill>
                  <a:schemeClr val="bg2"/>
                </a:solidFill>
              </a:rPr>
              <a:t>) International Business Management </a:t>
            </a:r>
          </a:p>
          <a:p>
            <a:endParaRPr lang="en-GB"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91" y="2204864"/>
            <a:ext cx="106447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7909" y="224232"/>
            <a:ext cx="6768751" cy="1477328"/>
          </a:xfrm>
          <a:prstGeom prst="rect">
            <a:avLst/>
          </a:prstGeom>
          <a:noFill/>
        </p:spPr>
        <p:txBody>
          <a:bodyPr wrap="square" rtlCol="0">
            <a:spAutoFit/>
          </a:bodyPr>
          <a:lstStyle/>
          <a:p>
            <a:r>
              <a:rPr lang="en-GB" sz="1800" dirty="0">
                <a:solidFill>
                  <a:schemeClr val="bg2"/>
                </a:solidFill>
              </a:rPr>
              <a:t>I really value the opportunity I had last year. During these sessions I developed variety of skills like leadership and oral communication. I also got a deeper knowledge about the subject which helped me get better marks in my second year. </a:t>
            </a:r>
            <a:endParaRPr lang="en-GB" sz="1800" dirty="0" smtClean="0">
              <a:solidFill>
                <a:schemeClr val="bg2"/>
              </a:solidFill>
            </a:endParaRPr>
          </a:p>
          <a:p>
            <a:r>
              <a:rPr lang="en-GB" sz="1800" b="1" dirty="0" err="1" smtClean="0">
                <a:solidFill>
                  <a:schemeClr val="bg2"/>
                </a:solidFill>
              </a:rPr>
              <a:t>Elinga</a:t>
            </a:r>
            <a:r>
              <a:rPr lang="en-GB" sz="1800" b="1" dirty="0" smtClean="0">
                <a:solidFill>
                  <a:schemeClr val="bg2"/>
                </a:solidFill>
              </a:rPr>
              <a:t> </a:t>
            </a:r>
            <a:r>
              <a:rPr lang="en-GB" sz="1800" b="1" dirty="0" err="1" smtClean="0">
                <a:solidFill>
                  <a:schemeClr val="bg2"/>
                </a:solidFill>
              </a:rPr>
              <a:t>Strolyte</a:t>
            </a:r>
            <a:r>
              <a:rPr lang="en-GB" sz="1800" b="1" dirty="0" smtClean="0">
                <a:solidFill>
                  <a:schemeClr val="bg2"/>
                </a:solidFill>
              </a:rPr>
              <a:t>,</a:t>
            </a:r>
            <a:r>
              <a:rPr lang="en-GB" sz="1800" b="1" dirty="0">
                <a:solidFill>
                  <a:schemeClr val="bg2"/>
                </a:solidFill>
              </a:rPr>
              <a:t> BA Business and International Finance</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6660" y="239273"/>
            <a:ext cx="1573968" cy="136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7909" y="6858000"/>
            <a:ext cx="6944754" cy="523220"/>
          </a:xfrm>
          <a:prstGeom prst="rect">
            <a:avLst/>
          </a:prstGeom>
          <a:noFill/>
        </p:spPr>
        <p:txBody>
          <a:bodyPr wrap="square" rtlCol="0">
            <a:spAutoFit/>
          </a:bodyPr>
          <a:lstStyle/>
          <a:p>
            <a:r>
              <a:rPr lang="en-GB" sz="1400" b="1" dirty="0">
                <a:solidFill>
                  <a:srgbClr val="222222"/>
                </a:solidFill>
              </a:rPr>
              <a:t/>
            </a:r>
            <a:br>
              <a:rPr lang="en-GB" sz="1400" b="1" dirty="0">
                <a:solidFill>
                  <a:srgbClr val="222222"/>
                </a:solidFill>
              </a:rPr>
            </a:br>
            <a:endParaRPr lang="en-GB" sz="1400" b="1" dirty="0"/>
          </a:p>
        </p:txBody>
      </p:sp>
    </p:spTree>
    <p:extLst>
      <p:ext uri="{BB962C8B-B14F-4D97-AF65-F5344CB8AC3E}">
        <p14:creationId xmlns:p14="http://schemas.microsoft.com/office/powerpoint/2010/main" val="726197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09" y="1470051"/>
            <a:ext cx="1186321" cy="1617710"/>
          </a:xfrm>
          <a:prstGeom prst="rect">
            <a:avLst/>
          </a:prstGeom>
        </p:spPr>
      </p:pic>
      <p:sp>
        <p:nvSpPr>
          <p:cNvPr id="3" name="TextBox 2"/>
          <p:cNvSpPr txBox="1"/>
          <p:nvPr/>
        </p:nvSpPr>
        <p:spPr>
          <a:xfrm>
            <a:off x="1979713" y="1124744"/>
            <a:ext cx="6768752" cy="2308324"/>
          </a:xfrm>
          <a:prstGeom prst="rect">
            <a:avLst/>
          </a:prstGeom>
          <a:noFill/>
        </p:spPr>
        <p:txBody>
          <a:bodyPr wrap="square" rtlCol="0">
            <a:spAutoFit/>
          </a:bodyPr>
          <a:lstStyle/>
          <a:p>
            <a:r>
              <a:rPr lang="en-GB" sz="1800" dirty="0">
                <a:solidFill>
                  <a:schemeClr val="bg2"/>
                </a:solidFill>
              </a:rPr>
              <a:t>As a PAL leader you also develop constructive relationships with module leaders. In my experiences I have been able to find out the core needs and issues of the module, and have been able to suggest methods to work around these problems to improve the students overall learning. It’s really interesting to be part of the loop which changes the modules, rather than just participating in them. </a:t>
            </a:r>
            <a:endParaRPr lang="en-GB" sz="1800" dirty="0" smtClean="0">
              <a:solidFill>
                <a:schemeClr val="bg2"/>
              </a:solidFill>
            </a:endParaRPr>
          </a:p>
          <a:p>
            <a:r>
              <a:rPr lang="en-GB" sz="1800" b="1" dirty="0" smtClean="0">
                <a:solidFill>
                  <a:schemeClr val="bg2"/>
                </a:solidFill>
              </a:rPr>
              <a:t>Della </a:t>
            </a:r>
            <a:r>
              <a:rPr lang="en-GB" sz="1800" b="1" dirty="0">
                <a:solidFill>
                  <a:schemeClr val="bg2"/>
                </a:solidFill>
              </a:rPr>
              <a:t>Massey, BSc Business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277376"/>
            <a:ext cx="1785964" cy="134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5879" y="3933056"/>
            <a:ext cx="6786401" cy="2031325"/>
          </a:xfrm>
          <a:prstGeom prst="rect">
            <a:avLst/>
          </a:prstGeom>
        </p:spPr>
        <p:txBody>
          <a:bodyPr wrap="square">
            <a:spAutoFit/>
          </a:bodyPr>
          <a:lstStyle/>
          <a:p>
            <a:r>
              <a:rPr lang="en-GB" sz="1800" dirty="0">
                <a:solidFill>
                  <a:srgbClr val="222222"/>
                </a:solidFill>
              </a:rPr>
              <a:t>PAL helps improve your communication, coordination and leadership skills which will look great on your CV. I don’t know how far helps when it comes to getting jobs and all that but there can never be too much relevant information on your CV and it might be the only edge you have over someone else as an applicant.  </a:t>
            </a:r>
            <a:endParaRPr lang="en-GB" sz="1800" dirty="0" smtClean="0">
              <a:solidFill>
                <a:srgbClr val="222222"/>
              </a:solidFill>
            </a:endParaRPr>
          </a:p>
          <a:p>
            <a:r>
              <a:rPr lang="en-GB" sz="1800" b="1" dirty="0" err="1" smtClean="0">
                <a:solidFill>
                  <a:srgbClr val="222222"/>
                </a:solidFill>
              </a:rPr>
              <a:t>Temi</a:t>
            </a:r>
            <a:r>
              <a:rPr lang="en-GB" sz="1800" b="1" dirty="0" smtClean="0">
                <a:solidFill>
                  <a:srgbClr val="222222"/>
                </a:solidFill>
              </a:rPr>
              <a:t> </a:t>
            </a:r>
            <a:r>
              <a:rPr lang="en-GB" sz="1800" b="1" dirty="0" err="1">
                <a:solidFill>
                  <a:srgbClr val="222222"/>
                </a:solidFill>
              </a:rPr>
              <a:t>Adeigbe</a:t>
            </a:r>
            <a:r>
              <a:rPr lang="en-GB" sz="1800" b="1" dirty="0">
                <a:solidFill>
                  <a:srgbClr val="222222"/>
                </a:solidFill>
              </a:rPr>
              <a:t>, BSc Accounting and Finance</a:t>
            </a:r>
            <a:endParaRPr lang="en-GB" sz="1800" dirty="0"/>
          </a:p>
        </p:txBody>
      </p:sp>
    </p:spTree>
    <p:extLst>
      <p:ext uri="{BB962C8B-B14F-4D97-AF65-F5344CB8AC3E}">
        <p14:creationId xmlns:p14="http://schemas.microsoft.com/office/powerpoint/2010/main" val="286291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85800" y="980728"/>
            <a:ext cx="7772400" cy="5211762"/>
          </a:xfrm>
        </p:spPr>
        <p:txBody>
          <a:bodyPr>
            <a:normAutofit lnSpcReduction="10000"/>
          </a:bodyPr>
          <a:lstStyle/>
          <a:p>
            <a:r>
              <a:rPr lang="en-US" sz="2800" dirty="0"/>
              <a:t>Meeting new people in the University</a:t>
            </a:r>
            <a:endParaRPr lang="en-GB" sz="2800" dirty="0"/>
          </a:p>
          <a:p>
            <a:r>
              <a:rPr lang="en-US" sz="2800" dirty="0"/>
              <a:t>Deepened knowledge of the subject</a:t>
            </a:r>
            <a:endParaRPr lang="en-GB" sz="2800" dirty="0"/>
          </a:p>
          <a:p>
            <a:r>
              <a:rPr lang="en-US" sz="2800" dirty="0"/>
              <a:t>PAL session enables to reflect on your performance </a:t>
            </a:r>
          </a:p>
          <a:p>
            <a:r>
              <a:rPr lang="en-US" sz="2800" dirty="0"/>
              <a:t>Improved self confidence and self awareness </a:t>
            </a:r>
            <a:endParaRPr lang="en-GB" sz="2800" dirty="0"/>
          </a:p>
          <a:p>
            <a:r>
              <a:rPr lang="en-US" sz="2800" dirty="0"/>
              <a:t>Improved skills in communication, leadership and in managing groups</a:t>
            </a:r>
            <a:endParaRPr lang="en-GB" sz="2800" dirty="0"/>
          </a:p>
          <a:p>
            <a:r>
              <a:rPr lang="en-US" sz="2800" dirty="0"/>
              <a:t>Satisfaction received from sharing experience and helping others </a:t>
            </a:r>
            <a:endParaRPr lang="en-GB" sz="2800" dirty="0"/>
          </a:p>
          <a:p>
            <a:r>
              <a:rPr lang="en-US" sz="2800" dirty="0"/>
              <a:t>Looks good on CV </a:t>
            </a:r>
            <a:endParaRPr lang="en-GB"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085184"/>
            <a:ext cx="128587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99885" y="5733256"/>
            <a:ext cx="2426818" cy="830997"/>
          </a:xfrm>
          <a:prstGeom prst="rect">
            <a:avLst/>
          </a:prstGeom>
          <a:noFill/>
        </p:spPr>
        <p:txBody>
          <a:bodyPr wrap="none" rtlCol="0">
            <a:spAutoFit/>
          </a:bodyPr>
          <a:lstStyle/>
          <a:p>
            <a:r>
              <a:rPr lang="en-GB" dirty="0" err="1">
                <a:solidFill>
                  <a:schemeClr val="bg2"/>
                </a:solidFill>
                <a:latin typeface="Arial" pitchFamily="34" charset="0"/>
                <a:cs typeface="Arial" pitchFamily="34" charset="0"/>
              </a:rPr>
              <a:t>Tatia</a:t>
            </a:r>
            <a:r>
              <a:rPr lang="en-GB" dirty="0">
                <a:solidFill>
                  <a:schemeClr val="bg2"/>
                </a:solidFill>
                <a:latin typeface="Arial" pitchFamily="34" charset="0"/>
                <a:cs typeface="Arial" pitchFamily="34" charset="0"/>
              </a:rPr>
              <a:t> </a:t>
            </a:r>
            <a:r>
              <a:rPr lang="en-GB" dirty="0" err="1">
                <a:solidFill>
                  <a:schemeClr val="bg2"/>
                </a:solidFill>
                <a:latin typeface="Arial" pitchFamily="34" charset="0"/>
                <a:cs typeface="Arial" pitchFamily="34" charset="0"/>
              </a:rPr>
              <a:t>Batsikadze</a:t>
            </a:r>
            <a:endParaRPr lang="en-GB" dirty="0">
              <a:solidFill>
                <a:schemeClr val="bg2"/>
              </a:solidFill>
              <a:latin typeface="Arial" pitchFamily="34" charset="0"/>
              <a:cs typeface="Arial" pitchFamily="34" charset="0"/>
            </a:endParaRPr>
          </a:p>
          <a:p>
            <a:r>
              <a:rPr lang="en-GB" dirty="0">
                <a:solidFill>
                  <a:schemeClr val="bg2"/>
                </a:solidFill>
                <a:latin typeface="Arial" pitchFamily="34" charset="0"/>
                <a:cs typeface="Arial" pitchFamily="34" charset="0"/>
              </a:rPr>
              <a:t>PAL leader</a:t>
            </a:r>
          </a:p>
        </p:txBody>
      </p:sp>
      <p:sp>
        <p:nvSpPr>
          <p:cNvPr id="5" name="Rectangle 2"/>
          <p:cNvSpPr txBox="1">
            <a:spLocks noChangeArrowheads="1"/>
          </p:cNvSpPr>
          <p:nvPr/>
        </p:nvSpPr>
        <p:spPr>
          <a:xfrm>
            <a:off x="0" y="188641"/>
            <a:ext cx="8275785" cy="720080"/>
          </a:xfrm>
          <a:prstGeom prst="rect">
            <a:avLst/>
          </a:prstGeom>
        </p:spPr>
        <p:txBody>
          <a:bodyPr>
            <a:normAutofit/>
          </a:bodyPr>
          <a:lstStyle>
            <a:lvl1pPr algn="l" rtl="0" fontAlgn="base">
              <a:spcBef>
                <a:spcPct val="0"/>
              </a:spcBef>
              <a:spcAft>
                <a:spcPct val="0"/>
              </a:spcAft>
              <a:defRPr sz="2800" b="1" kern="1200" cap="all">
                <a:solidFill>
                  <a:schemeClr val="tx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a:lstStyle>
          <a:p>
            <a:r>
              <a:rPr lang="en-US" sz="2400" dirty="0" smtClean="0"/>
              <a:t>So, The benefits of being a PAL Leader</a:t>
            </a:r>
            <a:r>
              <a:rPr lang="en-GB" dirty="0" smtClean="0"/>
              <a:t>:</a:t>
            </a:r>
            <a:r>
              <a:rPr lang="en-GB" sz="2400" dirty="0" smtClean="0"/>
              <a:t> </a:t>
            </a:r>
            <a:endParaRPr lang="en-GB" sz="2400" dirty="0"/>
          </a:p>
        </p:txBody>
      </p:sp>
    </p:spTree>
    <p:extLst>
      <p:ext uri="{BB962C8B-B14F-4D97-AF65-F5344CB8AC3E}">
        <p14:creationId xmlns:p14="http://schemas.microsoft.com/office/powerpoint/2010/main" val="3209835150"/>
      </p:ext>
    </p:extLst>
  </p:cSld>
  <p:clrMapOvr>
    <a:masterClrMapping/>
  </p:clrMapOvr>
</p:sld>
</file>

<file path=ppt/theme/theme1.xml><?xml version="1.0" encoding="utf-8"?>
<a:theme xmlns:a="http://schemas.openxmlformats.org/drawingml/2006/main" name="Custom Design">
  <a:themeElements>
    <a:clrScheme name="Custom 18">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36424A"/>
      </a:folHlink>
    </a:clrScheme>
    <a:fontScheme name="Custom 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1281</Words>
  <Application>Microsoft Office PowerPoint</Application>
  <PresentationFormat>On-screen Show (4:3)</PresentationFormat>
  <Paragraphs>103</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Peer Advice on Learning (PAL): What’s in it for all of us?</vt:lpstr>
      <vt:lpstr>“Student engagement..</vt:lpstr>
      <vt:lpstr>Conference Theme</vt:lpstr>
      <vt:lpstr>Role of a PAL leader</vt:lpstr>
      <vt:lpstr>Benefits to PAL leaders (Micro, et.al.2006)  </vt:lpstr>
      <vt:lpstr>PowerPoint Presentation</vt:lpstr>
      <vt:lpstr>PowerPoint Presentation</vt:lpstr>
      <vt:lpstr>PowerPoint Presentation</vt:lpstr>
      <vt:lpstr>PowerPoint Presentation</vt:lpstr>
      <vt:lpstr>Activity 1: PAL – Ready to Play!</vt:lpstr>
      <vt:lpstr>PowerPoint Presentation</vt:lpstr>
      <vt:lpstr>PowerPoint Presentation</vt:lpstr>
      <vt:lpstr>PowerPoint Presentation</vt:lpstr>
      <vt:lpstr>PowerPoint Presentation</vt:lpstr>
      <vt:lpstr>ACTIVITY 2: Group Discussion Would PAL be suitable for you? </vt:lpstr>
      <vt:lpstr>PAL website</vt:lpstr>
    </vt:vector>
  </TitlesOfParts>
  <Company>RADFORD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OBU Template</dc:title>
  <dc:creator>Lana</dc:creator>
  <dc:description>Eyeful Presentations</dc:description>
  <cp:lastModifiedBy>Administrator</cp:lastModifiedBy>
  <cp:revision>85</cp:revision>
  <cp:lastPrinted>2013-03-27T11:14:58Z</cp:lastPrinted>
  <dcterms:created xsi:type="dcterms:W3CDTF">2011-07-14T13:56:01Z</dcterms:created>
  <dcterms:modified xsi:type="dcterms:W3CDTF">2017-02-08T13:02:06Z</dcterms:modified>
</cp:coreProperties>
</file>